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Karnchang SemiCondensed Medium" charset="1" panose="00000000000000000000"/>
      <p:regular r:id="rId15"/>
    </p:embeddedFont>
    <p:embeddedFont>
      <p:font typeface="Karnchang SemiCondensed Bold" charset="1" panose="00000000000000000000"/>
      <p:regular r:id="rId16"/>
    </p:embeddedFont>
    <p:embeddedFont>
      <p:font typeface="Karnchang SemiCondensed Semi-Bold" charset="1" panose="00000000000000000000"/>
      <p:regular r:id="rId17"/>
    </p:embeddedFont>
    <p:embeddedFont>
      <p:font typeface="Poppins" charset="1" panose="00000500000000000000"/>
      <p:regular r:id="rId18"/>
    </p:embeddedFont>
    <p:embeddedFont>
      <p:font typeface="Poppins Bold" charset="1" panose="00000800000000000000"/>
      <p:regular r:id="rId19"/>
    </p:embeddedFont>
    <p:embeddedFont>
      <p:font typeface="Poppins Semi-Bold" charset="1" panose="000007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5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26.png" Type="http://schemas.openxmlformats.org/officeDocument/2006/relationships/image"/><Relationship Id="rId8" Target="../media/image27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30.pn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png" Type="http://schemas.openxmlformats.org/officeDocument/2006/relationships/image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Relationship Id="rId6" Target="../media/image35.png" Type="http://schemas.openxmlformats.org/officeDocument/2006/relationships/image"/><Relationship Id="rId7" Target="../media/image36.svg" Type="http://schemas.openxmlformats.org/officeDocument/2006/relationships/image"/><Relationship Id="rId8" Target="../media/image37.png" Type="http://schemas.openxmlformats.org/officeDocument/2006/relationships/image"/><Relationship Id="rId9" Target="../media/image3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9981248" y="0"/>
            <a:ext cx="8306753" cy="10287000"/>
          </a:xfrm>
          <a:custGeom>
            <a:avLst/>
            <a:gdLst/>
            <a:ahLst/>
            <a:cxnLst/>
            <a:rect r="r" b="b" t="t" l="l"/>
            <a:pathLst>
              <a:path h="10287000" w="8306753">
                <a:moveTo>
                  <a:pt x="8306752" y="0"/>
                </a:moveTo>
                <a:lnTo>
                  <a:pt x="0" y="0"/>
                </a:lnTo>
                <a:lnTo>
                  <a:pt x="0" y="10287000"/>
                </a:lnTo>
                <a:lnTo>
                  <a:pt x="8306752" y="10287000"/>
                </a:lnTo>
                <a:lnTo>
                  <a:pt x="83067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411119" y="1722136"/>
            <a:ext cx="8074014" cy="6842727"/>
            <a:chOff x="0" y="0"/>
            <a:chExt cx="10765352" cy="912363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765352" cy="9123636"/>
            </a:xfrm>
            <a:custGeom>
              <a:avLst/>
              <a:gdLst/>
              <a:ahLst/>
              <a:cxnLst/>
              <a:rect r="r" b="b" t="t" l="l"/>
              <a:pathLst>
                <a:path h="9123636" w="10765352">
                  <a:moveTo>
                    <a:pt x="0" y="0"/>
                  </a:moveTo>
                  <a:lnTo>
                    <a:pt x="10765352" y="0"/>
                  </a:lnTo>
                  <a:lnTo>
                    <a:pt x="10765352" y="9123636"/>
                  </a:lnTo>
                  <a:lnTo>
                    <a:pt x="0" y="9123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5" id="5"/>
            <p:cNvGrpSpPr/>
            <p:nvPr/>
          </p:nvGrpSpPr>
          <p:grpSpPr>
            <a:xfrm rot="0">
              <a:off x="689832" y="528905"/>
              <a:ext cx="9385689" cy="8065826"/>
              <a:chOff x="0" y="0"/>
              <a:chExt cx="812800" cy="6985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6888" y="0"/>
                <a:ext cx="799024" cy="698500"/>
              </a:xfrm>
              <a:custGeom>
                <a:avLst/>
                <a:gdLst/>
                <a:ahLst/>
                <a:cxnLst/>
                <a:rect r="r" b="b" t="t" l="l"/>
                <a:pathLst>
                  <a:path h="698500" w="799024">
                    <a:moveTo>
                      <a:pt x="793070" y="371322"/>
                    </a:moveTo>
                    <a:lnTo>
                      <a:pt x="615554" y="676428"/>
                    </a:lnTo>
                    <a:cubicBezTo>
                      <a:pt x="607603" y="690093"/>
                      <a:pt x="592986" y="698500"/>
                      <a:pt x="577176" y="698500"/>
                    </a:cubicBezTo>
                    <a:lnTo>
                      <a:pt x="221848" y="698500"/>
                    </a:lnTo>
                    <a:cubicBezTo>
                      <a:pt x="206038" y="698500"/>
                      <a:pt x="191421" y="690093"/>
                      <a:pt x="183470" y="676428"/>
                    </a:cubicBezTo>
                    <a:lnTo>
                      <a:pt x="5954" y="371322"/>
                    </a:lnTo>
                    <a:cubicBezTo>
                      <a:pt x="-1985" y="357678"/>
                      <a:pt x="-1985" y="340822"/>
                      <a:pt x="5954" y="327178"/>
                    </a:cubicBezTo>
                    <a:lnTo>
                      <a:pt x="183470" y="22072"/>
                    </a:lnTo>
                    <a:cubicBezTo>
                      <a:pt x="191421" y="8407"/>
                      <a:pt x="206038" y="0"/>
                      <a:pt x="221848" y="0"/>
                    </a:cubicBezTo>
                    <a:lnTo>
                      <a:pt x="577176" y="0"/>
                    </a:lnTo>
                    <a:cubicBezTo>
                      <a:pt x="592986" y="0"/>
                      <a:pt x="607603" y="8407"/>
                      <a:pt x="615554" y="22072"/>
                    </a:cubicBezTo>
                    <a:lnTo>
                      <a:pt x="793070" y="327178"/>
                    </a:lnTo>
                    <a:cubicBezTo>
                      <a:pt x="801009" y="340822"/>
                      <a:pt x="801009" y="357678"/>
                      <a:pt x="793070" y="371322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1047" t="0" r="-1047" b="0"/>
                </a:stretch>
              </a:blipFill>
            </p:spPr>
          </p:sp>
        </p:grpSp>
      </p:grpSp>
      <p:sp>
        <p:nvSpPr>
          <p:cNvPr name="Freeform 7" id="7"/>
          <p:cNvSpPr/>
          <p:nvPr/>
        </p:nvSpPr>
        <p:spPr>
          <a:xfrm flipH="false" flipV="false" rot="0">
            <a:off x="1028700" y="6068785"/>
            <a:ext cx="7315200" cy="131064"/>
          </a:xfrm>
          <a:custGeom>
            <a:avLst/>
            <a:gdLst/>
            <a:ahLst/>
            <a:cxnLst/>
            <a:rect r="r" b="b" t="t" l="l"/>
            <a:pathLst>
              <a:path h="131064" w="7315200">
                <a:moveTo>
                  <a:pt x="0" y="0"/>
                </a:moveTo>
                <a:lnTo>
                  <a:pt x="7315200" y="0"/>
                </a:lnTo>
                <a:lnTo>
                  <a:pt x="7315200" y="131064"/>
                </a:lnTo>
                <a:lnTo>
                  <a:pt x="0" y="1310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6972531"/>
            <a:ext cx="7918348" cy="4355091"/>
          </a:xfrm>
          <a:custGeom>
            <a:avLst/>
            <a:gdLst/>
            <a:ahLst/>
            <a:cxnLst/>
            <a:rect r="r" b="b" t="t" l="l"/>
            <a:pathLst>
              <a:path h="4355091" w="7918348">
                <a:moveTo>
                  <a:pt x="0" y="0"/>
                </a:moveTo>
                <a:lnTo>
                  <a:pt x="7918348" y="0"/>
                </a:lnTo>
                <a:lnTo>
                  <a:pt x="7918348" y="4355091"/>
                </a:lnTo>
                <a:lnTo>
                  <a:pt x="0" y="435509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144000" y="7447787"/>
            <a:ext cx="1545826" cy="1341004"/>
          </a:xfrm>
          <a:custGeom>
            <a:avLst/>
            <a:gdLst/>
            <a:ahLst/>
            <a:cxnLst/>
            <a:rect r="r" b="b" t="t" l="l"/>
            <a:pathLst>
              <a:path h="1341004" w="1545826">
                <a:moveTo>
                  <a:pt x="0" y="0"/>
                </a:moveTo>
                <a:lnTo>
                  <a:pt x="1545826" y="0"/>
                </a:lnTo>
                <a:lnTo>
                  <a:pt x="1545826" y="1341004"/>
                </a:lnTo>
                <a:lnTo>
                  <a:pt x="0" y="134100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842720" y="1397563"/>
            <a:ext cx="1075628" cy="933107"/>
          </a:xfrm>
          <a:custGeom>
            <a:avLst/>
            <a:gdLst/>
            <a:ahLst/>
            <a:cxnLst/>
            <a:rect r="r" b="b" t="t" l="l"/>
            <a:pathLst>
              <a:path h="933107" w="1075628">
                <a:moveTo>
                  <a:pt x="0" y="0"/>
                </a:moveTo>
                <a:lnTo>
                  <a:pt x="1075628" y="0"/>
                </a:lnTo>
                <a:lnTo>
                  <a:pt x="1075628" y="933107"/>
                </a:lnTo>
                <a:lnTo>
                  <a:pt x="0" y="9331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700" y="753415"/>
            <a:ext cx="4301332" cy="2911964"/>
          </a:xfrm>
          <a:custGeom>
            <a:avLst/>
            <a:gdLst/>
            <a:ahLst/>
            <a:cxnLst/>
            <a:rect r="r" b="b" t="t" l="l"/>
            <a:pathLst>
              <a:path h="2911964" w="4301332">
                <a:moveTo>
                  <a:pt x="0" y="0"/>
                </a:moveTo>
                <a:lnTo>
                  <a:pt x="4301332" y="0"/>
                </a:lnTo>
                <a:lnTo>
                  <a:pt x="4301332" y="2911964"/>
                </a:lnTo>
                <a:lnTo>
                  <a:pt x="0" y="291196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20517" t="-50109" r="-18064" b="-54593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28700" y="4341654"/>
            <a:ext cx="7711617" cy="801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53"/>
              </a:lnSpc>
              <a:spcBef>
                <a:spcPct val="0"/>
              </a:spcBef>
            </a:pPr>
            <a:r>
              <a:rPr lang="en-US" b="true" sz="3681">
                <a:solidFill>
                  <a:srgbClr val="023D63"/>
                </a:solidFill>
                <a:latin typeface="Karnchang SemiCondensed Medium"/>
                <a:ea typeface="Karnchang SemiCondensed Medium"/>
                <a:cs typeface="Karnchang SemiCondensed Medium"/>
                <a:sym typeface="Karnchang SemiCondensed Medium"/>
              </a:rPr>
              <a:t>SERVICIOS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5062167"/>
            <a:ext cx="7711617" cy="1006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467"/>
              </a:lnSpc>
              <a:spcBef>
                <a:spcPct val="0"/>
              </a:spcBef>
            </a:pPr>
            <a:r>
              <a:rPr lang="en-US" b="true" sz="4619">
                <a:solidFill>
                  <a:srgbClr val="0F81CA"/>
                </a:solidFill>
                <a:latin typeface="Karnchang SemiCondensed Bold"/>
                <a:ea typeface="Karnchang SemiCondensed Bold"/>
                <a:cs typeface="Karnchang SemiCondensed Bold"/>
                <a:sym typeface="Karnchang SemiCondensed Bold"/>
              </a:rPr>
              <a:t>AUTOMATIZACIÓN INDUSTRIAL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525912" y="1944300"/>
            <a:ext cx="9539043" cy="1367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14"/>
              </a:lnSpc>
              <a:spcBef>
                <a:spcPct val="0"/>
              </a:spcBef>
            </a:pPr>
            <a:r>
              <a:rPr lang="en-US" b="true" sz="7194" strike="noStrike" u="none">
                <a:solidFill>
                  <a:srgbClr val="0F81CA"/>
                </a:solidFill>
                <a:latin typeface="Karnchang SemiCondensed Semi-Bold"/>
                <a:ea typeface="Karnchang SemiCondensed Semi-Bold"/>
                <a:cs typeface="Karnchang SemiCondensed Semi-Bold"/>
                <a:sym typeface="Karnchang SemiCondensed Semi-Bold"/>
              </a:rPr>
              <a:t>Nuestra Empresa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525912" y="3353264"/>
            <a:ext cx="9539043" cy="157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33"/>
              </a:lnSpc>
              <a:spcBef>
                <a:spcPct val="0"/>
              </a:spcBef>
            </a:pPr>
            <a:r>
              <a:rPr lang="en-US" sz="2238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H&amp;J Robotics &amp; Control cuenta con amplia experiencia en México y EE.UU. Nos especializamos en manufactura automotriz, brindando soluciones de automatización de alto nivel para las principales plantas industriales a nivel global.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2384619"/>
            <a:ext cx="6083950" cy="6266204"/>
            <a:chOff x="0" y="0"/>
            <a:chExt cx="681166" cy="70157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81166" cy="701571"/>
            </a:xfrm>
            <a:custGeom>
              <a:avLst/>
              <a:gdLst/>
              <a:ahLst/>
              <a:cxnLst/>
              <a:rect r="r" b="b" t="t" l="l"/>
              <a:pathLst>
                <a:path h="701571" w="681166">
                  <a:moveTo>
                    <a:pt x="477966" y="0"/>
                  </a:moveTo>
                  <a:lnTo>
                    <a:pt x="0" y="0"/>
                  </a:lnTo>
                  <a:lnTo>
                    <a:pt x="0" y="701571"/>
                  </a:lnTo>
                  <a:lnTo>
                    <a:pt x="477966" y="701571"/>
                  </a:lnTo>
                  <a:lnTo>
                    <a:pt x="681166" y="350786"/>
                  </a:lnTo>
                  <a:lnTo>
                    <a:pt x="477966" y="0"/>
                  </a:lnTo>
                  <a:close/>
                </a:path>
              </a:pathLst>
            </a:custGeom>
            <a:blipFill>
              <a:blip r:embed="rId2"/>
              <a:stretch>
                <a:fillRect l="-660" t="0" r="-66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4738309" y="5750518"/>
            <a:ext cx="7321394" cy="6333006"/>
            <a:chOff x="0" y="0"/>
            <a:chExt cx="9761859" cy="844400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761859" cy="8444008"/>
            </a:xfrm>
            <a:custGeom>
              <a:avLst/>
              <a:gdLst/>
              <a:ahLst/>
              <a:cxnLst/>
              <a:rect r="r" b="b" t="t" l="l"/>
              <a:pathLst>
                <a:path h="8444008" w="9761859">
                  <a:moveTo>
                    <a:pt x="0" y="0"/>
                  </a:moveTo>
                  <a:lnTo>
                    <a:pt x="9761859" y="0"/>
                  </a:lnTo>
                  <a:lnTo>
                    <a:pt x="9761859" y="8444008"/>
                  </a:lnTo>
                  <a:lnTo>
                    <a:pt x="0" y="8444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491148" y="449535"/>
              <a:ext cx="8779564" cy="7544938"/>
              <a:chOff x="0" y="0"/>
              <a:chExt cx="812800" cy="6985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12800" cy="698500"/>
              </a:xfrm>
              <a:custGeom>
                <a:avLst/>
                <a:gdLst/>
                <a:ahLst/>
                <a:cxnLst/>
                <a:rect r="r" b="b" t="t" l="l"/>
                <a:pathLst>
                  <a:path h="698500" w="812800">
                    <a:moveTo>
                      <a:pt x="812800" y="349250"/>
                    </a:moveTo>
                    <a:lnTo>
                      <a:pt x="609600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812800" y="34925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-182" t="0" r="-182" b="0"/>
                </a:stretch>
              </a:blipFill>
            </p:spPr>
          </p:sp>
        </p:grpSp>
      </p:grpSp>
      <p:grpSp>
        <p:nvGrpSpPr>
          <p:cNvPr name="Group 10" id="10"/>
          <p:cNvGrpSpPr/>
          <p:nvPr/>
        </p:nvGrpSpPr>
        <p:grpSpPr>
          <a:xfrm rot="0">
            <a:off x="15575345" y="2283650"/>
            <a:ext cx="5425311" cy="8003350"/>
            <a:chOff x="0" y="0"/>
            <a:chExt cx="7233748" cy="10671133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7233748" cy="9244981"/>
              <a:chOff x="0" y="0"/>
              <a:chExt cx="546542" cy="6985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546542" cy="698500"/>
              </a:xfrm>
              <a:custGeom>
                <a:avLst/>
                <a:gdLst/>
                <a:ahLst/>
                <a:cxnLst/>
                <a:rect r="r" b="b" t="t" l="l"/>
                <a:pathLst>
                  <a:path h="698500" w="546542">
                    <a:moveTo>
                      <a:pt x="546542" y="349250"/>
                    </a:moveTo>
                    <a:lnTo>
                      <a:pt x="343342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343342" y="0"/>
                    </a:lnTo>
                    <a:lnTo>
                      <a:pt x="546542" y="349250"/>
                    </a:lnTo>
                    <a:close/>
                  </a:path>
                </a:pathLst>
              </a:custGeom>
              <a:solidFill>
                <a:srgbClr val="0F81CA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114300" y="-38100"/>
                <a:ext cx="317942" cy="736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213590" y="2775365"/>
              <a:ext cx="6178055" cy="7895768"/>
              <a:chOff x="0" y="0"/>
              <a:chExt cx="546542" cy="6985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546542" cy="698500"/>
              </a:xfrm>
              <a:custGeom>
                <a:avLst/>
                <a:gdLst/>
                <a:ahLst/>
                <a:cxnLst/>
                <a:rect r="r" b="b" t="t" l="l"/>
                <a:pathLst>
                  <a:path h="698500" w="546542">
                    <a:moveTo>
                      <a:pt x="546542" y="349250"/>
                    </a:moveTo>
                    <a:lnTo>
                      <a:pt x="343342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343342" y="0"/>
                    </a:lnTo>
                    <a:lnTo>
                      <a:pt x="546542" y="349250"/>
                    </a:lnTo>
                    <a:close/>
                  </a:path>
                </a:pathLst>
              </a:custGeom>
              <a:solidFill>
                <a:srgbClr val="023D63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114300" y="-38100"/>
                <a:ext cx="317942" cy="736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12333548" y="7168211"/>
            <a:ext cx="1545826" cy="1341004"/>
          </a:xfrm>
          <a:custGeom>
            <a:avLst/>
            <a:gdLst/>
            <a:ahLst/>
            <a:cxnLst/>
            <a:rect r="r" b="b" t="t" l="l"/>
            <a:pathLst>
              <a:path h="1341004" w="1545826">
                <a:moveTo>
                  <a:pt x="0" y="0"/>
                </a:moveTo>
                <a:lnTo>
                  <a:pt x="1545826" y="0"/>
                </a:lnTo>
                <a:lnTo>
                  <a:pt x="1545826" y="1341004"/>
                </a:lnTo>
                <a:lnTo>
                  <a:pt x="0" y="13410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1462856" y="594544"/>
            <a:ext cx="762503" cy="1630815"/>
          </a:xfrm>
          <a:custGeom>
            <a:avLst/>
            <a:gdLst/>
            <a:ahLst/>
            <a:cxnLst/>
            <a:rect r="r" b="b" t="t" l="l"/>
            <a:pathLst>
              <a:path h="1630815" w="762503">
                <a:moveTo>
                  <a:pt x="0" y="0"/>
                </a:moveTo>
                <a:lnTo>
                  <a:pt x="762503" y="0"/>
                </a:lnTo>
                <a:lnTo>
                  <a:pt x="762503" y="1630815"/>
                </a:lnTo>
                <a:lnTo>
                  <a:pt x="0" y="1630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-23452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51598" y="1518386"/>
            <a:ext cx="8270814" cy="959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51"/>
              </a:lnSpc>
              <a:spcBef>
                <a:spcPct val="0"/>
              </a:spcBef>
            </a:pPr>
            <a:r>
              <a:rPr lang="en-US" b="true" sz="5046" strike="noStrike" u="none">
                <a:solidFill>
                  <a:srgbClr val="0F81CA"/>
                </a:solidFill>
                <a:latin typeface="Karnchang SemiCondensed Semi-Bold"/>
                <a:ea typeface="Karnchang SemiCondensed Semi-Bold"/>
                <a:cs typeface="Karnchang SemiCondensed Semi-Bold"/>
                <a:sym typeface="Karnchang SemiCondensed Semi-Bold"/>
              </a:rPr>
              <a:t>Servicios Principales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974627" y="1843660"/>
            <a:ext cx="6546892" cy="863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57"/>
              </a:lnSpc>
              <a:spcBef>
                <a:spcPct val="0"/>
              </a:spcBef>
            </a:pPr>
            <a:r>
              <a:rPr lang="en-US" sz="1612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Ofrecemos soluciones integrales de automatización industrial, desde la programación de robots y PLC hasta la instalación, comisionamiento y optimización de líneas de producción.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85694" y="3105457"/>
            <a:ext cx="3845732" cy="852351"/>
            <a:chOff x="0" y="0"/>
            <a:chExt cx="1012868" cy="22448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12868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4291"/>
                  </a:lnTo>
                  <a:cubicBezTo>
                    <a:pt x="1012868" y="202299"/>
                    <a:pt x="1009686" y="209980"/>
                    <a:pt x="1004023" y="215643"/>
                  </a:cubicBezTo>
                  <a:cubicBezTo>
                    <a:pt x="998360" y="221306"/>
                    <a:pt x="990679" y="224488"/>
                    <a:pt x="982671" y="224488"/>
                  </a:cubicBezTo>
                  <a:lnTo>
                    <a:pt x="30197" y="224488"/>
                  </a:lnTo>
                  <a:cubicBezTo>
                    <a:pt x="13520" y="224488"/>
                    <a:pt x="0" y="210968"/>
                    <a:pt x="0" y="194291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1012868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0369652" y="5840097"/>
            <a:ext cx="7918348" cy="4364989"/>
          </a:xfrm>
          <a:custGeom>
            <a:avLst/>
            <a:gdLst/>
            <a:ahLst/>
            <a:cxnLst/>
            <a:rect r="r" b="b" t="t" l="l"/>
            <a:pathLst>
              <a:path h="4364989" w="7918348">
                <a:moveTo>
                  <a:pt x="0" y="0"/>
                </a:moveTo>
                <a:lnTo>
                  <a:pt x="7918348" y="0"/>
                </a:lnTo>
                <a:lnTo>
                  <a:pt x="7918348" y="4364990"/>
                </a:lnTo>
                <a:lnTo>
                  <a:pt x="0" y="4364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289911" y="3105457"/>
            <a:ext cx="3845732" cy="852351"/>
            <a:chOff x="0" y="0"/>
            <a:chExt cx="1012868" cy="22448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12868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4291"/>
                  </a:lnTo>
                  <a:cubicBezTo>
                    <a:pt x="1012868" y="202299"/>
                    <a:pt x="1009686" y="209980"/>
                    <a:pt x="1004023" y="215643"/>
                  </a:cubicBezTo>
                  <a:cubicBezTo>
                    <a:pt x="998360" y="221306"/>
                    <a:pt x="990679" y="224488"/>
                    <a:pt x="982671" y="224488"/>
                  </a:cubicBezTo>
                  <a:lnTo>
                    <a:pt x="30197" y="224488"/>
                  </a:lnTo>
                  <a:cubicBezTo>
                    <a:pt x="13520" y="224488"/>
                    <a:pt x="0" y="210968"/>
                    <a:pt x="0" y="194291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012868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188601" y="3105457"/>
            <a:ext cx="3842539" cy="845323"/>
            <a:chOff x="0" y="0"/>
            <a:chExt cx="1012027" cy="22263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12027" cy="222637"/>
            </a:xfrm>
            <a:custGeom>
              <a:avLst/>
              <a:gdLst/>
              <a:ahLst/>
              <a:cxnLst/>
              <a:rect r="r" b="b" t="t" l="l"/>
              <a:pathLst>
                <a:path h="222637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2415"/>
                  </a:lnTo>
                  <a:cubicBezTo>
                    <a:pt x="1012027" y="200430"/>
                    <a:pt x="1008843" y="208117"/>
                    <a:pt x="1003175" y="213785"/>
                  </a:cubicBezTo>
                  <a:cubicBezTo>
                    <a:pt x="997507" y="219452"/>
                    <a:pt x="989820" y="222637"/>
                    <a:pt x="981805" y="222637"/>
                  </a:cubicBezTo>
                  <a:lnTo>
                    <a:pt x="30222" y="222637"/>
                  </a:lnTo>
                  <a:cubicBezTo>
                    <a:pt x="22207" y="222637"/>
                    <a:pt x="14519" y="219452"/>
                    <a:pt x="8852" y="213785"/>
                  </a:cubicBezTo>
                  <a:cubicBezTo>
                    <a:pt x="3184" y="208117"/>
                    <a:pt x="0" y="200430"/>
                    <a:pt x="0" y="192415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012027" cy="289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87290" y="6761605"/>
            <a:ext cx="3842539" cy="852351"/>
            <a:chOff x="0" y="0"/>
            <a:chExt cx="1012027" cy="22448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12027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4266"/>
                  </a:lnTo>
                  <a:cubicBezTo>
                    <a:pt x="1012027" y="202281"/>
                    <a:pt x="1008843" y="209968"/>
                    <a:pt x="1003175" y="215636"/>
                  </a:cubicBezTo>
                  <a:cubicBezTo>
                    <a:pt x="997507" y="221303"/>
                    <a:pt x="989820" y="224488"/>
                    <a:pt x="981805" y="224488"/>
                  </a:cubicBezTo>
                  <a:lnTo>
                    <a:pt x="30222" y="224488"/>
                  </a:lnTo>
                  <a:cubicBezTo>
                    <a:pt x="22207" y="224488"/>
                    <a:pt x="14519" y="221303"/>
                    <a:pt x="8852" y="215636"/>
                  </a:cubicBezTo>
                  <a:cubicBezTo>
                    <a:pt x="3184" y="209968"/>
                    <a:pt x="0" y="202281"/>
                    <a:pt x="0" y="194266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1012027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190917" y="6761605"/>
            <a:ext cx="3842539" cy="852351"/>
            <a:chOff x="0" y="0"/>
            <a:chExt cx="1012027" cy="22448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12027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4266"/>
                  </a:lnTo>
                  <a:cubicBezTo>
                    <a:pt x="1012027" y="202281"/>
                    <a:pt x="1008843" y="209968"/>
                    <a:pt x="1003175" y="215636"/>
                  </a:cubicBezTo>
                  <a:cubicBezTo>
                    <a:pt x="997507" y="221303"/>
                    <a:pt x="989820" y="224488"/>
                    <a:pt x="981805" y="224488"/>
                  </a:cubicBezTo>
                  <a:lnTo>
                    <a:pt x="30222" y="224488"/>
                  </a:lnTo>
                  <a:cubicBezTo>
                    <a:pt x="22207" y="224488"/>
                    <a:pt x="14519" y="221303"/>
                    <a:pt x="8852" y="215636"/>
                  </a:cubicBezTo>
                  <a:cubicBezTo>
                    <a:pt x="3184" y="209968"/>
                    <a:pt x="0" y="202281"/>
                    <a:pt x="0" y="194266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66675"/>
              <a:ext cx="1012027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85694" y="3957808"/>
            <a:ext cx="3845732" cy="2620388"/>
            <a:chOff x="0" y="0"/>
            <a:chExt cx="1012868" cy="69014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12868" cy="690143"/>
            </a:xfrm>
            <a:custGeom>
              <a:avLst/>
              <a:gdLst/>
              <a:ahLst/>
              <a:cxnLst/>
              <a:rect r="r" b="b" t="t" l="l"/>
              <a:pathLst>
                <a:path h="69014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659946"/>
                  </a:lnTo>
                  <a:cubicBezTo>
                    <a:pt x="1012868" y="667955"/>
                    <a:pt x="1009686" y="675636"/>
                    <a:pt x="1004023" y="681299"/>
                  </a:cubicBezTo>
                  <a:cubicBezTo>
                    <a:pt x="998360" y="686962"/>
                    <a:pt x="990679" y="690143"/>
                    <a:pt x="982671" y="690143"/>
                  </a:cubicBezTo>
                  <a:lnTo>
                    <a:pt x="30197" y="690143"/>
                  </a:lnTo>
                  <a:cubicBezTo>
                    <a:pt x="22188" y="690143"/>
                    <a:pt x="14507" y="686962"/>
                    <a:pt x="8844" y="681299"/>
                  </a:cubicBezTo>
                  <a:cubicBezTo>
                    <a:pt x="3181" y="675636"/>
                    <a:pt x="0" y="667955"/>
                    <a:pt x="0" y="65994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66675"/>
              <a:ext cx="1012868" cy="7568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289911" y="3957808"/>
            <a:ext cx="3845732" cy="2620388"/>
            <a:chOff x="0" y="0"/>
            <a:chExt cx="1012868" cy="69014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12868" cy="690143"/>
            </a:xfrm>
            <a:custGeom>
              <a:avLst/>
              <a:gdLst/>
              <a:ahLst/>
              <a:cxnLst/>
              <a:rect r="r" b="b" t="t" l="l"/>
              <a:pathLst>
                <a:path h="69014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659946"/>
                  </a:lnTo>
                  <a:cubicBezTo>
                    <a:pt x="1012868" y="667955"/>
                    <a:pt x="1009686" y="675636"/>
                    <a:pt x="1004023" y="681299"/>
                  </a:cubicBezTo>
                  <a:cubicBezTo>
                    <a:pt x="998360" y="686962"/>
                    <a:pt x="990679" y="690143"/>
                    <a:pt x="982671" y="690143"/>
                  </a:cubicBezTo>
                  <a:lnTo>
                    <a:pt x="30197" y="690143"/>
                  </a:lnTo>
                  <a:cubicBezTo>
                    <a:pt x="22188" y="690143"/>
                    <a:pt x="14507" y="686962"/>
                    <a:pt x="8844" y="681299"/>
                  </a:cubicBezTo>
                  <a:cubicBezTo>
                    <a:pt x="3181" y="675636"/>
                    <a:pt x="0" y="667955"/>
                    <a:pt x="0" y="65994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1012868" cy="7568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5187005" y="3950780"/>
            <a:ext cx="3845732" cy="2627416"/>
            <a:chOff x="0" y="0"/>
            <a:chExt cx="1012868" cy="69199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12868" cy="691994"/>
            </a:xfrm>
            <a:custGeom>
              <a:avLst/>
              <a:gdLst/>
              <a:ahLst/>
              <a:cxnLst/>
              <a:rect r="r" b="b" t="t" l="l"/>
              <a:pathLst>
                <a:path h="691994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661798"/>
                  </a:lnTo>
                  <a:cubicBezTo>
                    <a:pt x="1012868" y="669806"/>
                    <a:pt x="1009686" y="677487"/>
                    <a:pt x="1004023" y="683150"/>
                  </a:cubicBezTo>
                  <a:cubicBezTo>
                    <a:pt x="998360" y="688813"/>
                    <a:pt x="990679" y="691994"/>
                    <a:pt x="982671" y="691994"/>
                  </a:cubicBezTo>
                  <a:lnTo>
                    <a:pt x="30197" y="691994"/>
                  </a:lnTo>
                  <a:cubicBezTo>
                    <a:pt x="13520" y="691994"/>
                    <a:pt x="0" y="678475"/>
                    <a:pt x="0" y="661798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66675"/>
              <a:ext cx="1012868" cy="758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85694" y="7613956"/>
            <a:ext cx="3845732" cy="2183973"/>
            <a:chOff x="0" y="0"/>
            <a:chExt cx="1012868" cy="57520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12868" cy="575203"/>
            </a:xfrm>
            <a:custGeom>
              <a:avLst/>
              <a:gdLst/>
              <a:ahLst/>
              <a:cxnLst/>
              <a:rect r="r" b="b" t="t" l="l"/>
              <a:pathLst>
                <a:path h="57520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545006"/>
                  </a:lnTo>
                  <a:cubicBezTo>
                    <a:pt x="1012868" y="553015"/>
                    <a:pt x="1009686" y="560695"/>
                    <a:pt x="1004023" y="566358"/>
                  </a:cubicBezTo>
                  <a:cubicBezTo>
                    <a:pt x="998360" y="572021"/>
                    <a:pt x="990679" y="575203"/>
                    <a:pt x="982671" y="575203"/>
                  </a:cubicBezTo>
                  <a:lnTo>
                    <a:pt x="30197" y="575203"/>
                  </a:lnTo>
                  <a:cubicBezTo>
                    <a:pt x="13520" y="575203"/>
                    <a:pt x="0" y="561683"/>
                    <a:pt x="0" y="54500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66675"/>
              <a:ext cx="1012868" cy="6418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5189321" y="7613956"/>
            <a:ext cx="3845732" cy="2183973"/>
            <a:chOff x="0" y="0"/>
            <a:chExt cx="1012868" cy="57520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12868" cy="575203"/>
            </a:xfrm>
            <a:custGeom>
              <a:avLst/>
              <a:gdLst/>
              <a:ahLst/>
              <a:cxnLst/>
              <a:rect r="r" b="b" t="t" l="l"/>
              <a:pathLst>
                <a:path h="57520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545006"/>
                  </a:lnTo>
                  <a:cubicBezTo>
                    <a:pt x="1012868" y="553015"/>
                    <a:pt x="1009686" y="560695"/>
                    <a:pt x="1004023" y="566358"/>
                  </a:cubicBezTo>
                  <a:cubicBezTo>
                    <a:pt x="998360" y="572021"/>
                    <a:pt x="990679" y="575203"/>
                    <a:pt x="982671" y="575203"/>
                  </a:cubicBezTo>
                  <a:lnTo>
                    <a:pt x="30197" y="575203"/>
                  </a:lnTo>
                  <a:cubicBezTo>
                    <a:pt x="13520" y="575203"/>
                    <a:pt x="0" y="561683"/>
                    <a:pt x="0" y="54500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66675"/>
              <a:ext cx="1012868" cy="6418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1298436" y="4319467"/>
            <a:ext cx="3420247" cy="1990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04"/>
              </a:lnSpc>
            </a:pPr>
            <a:r>
              <a:rPr lang="en-US" sz="1542" strike="noStrike" u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Programación experta de robots KUKA, FANUC y ABB para líneas de manufactura automotriz.</a:t>
            </a:r>
          </a:p>
          <a:p>
            <a:pPr algn="ctr" marL="0" indent="0" lvl="0">
              <a:lnSpc>
                <a:spcPts val="2004"/>
              </a:lnSpc>
            </a:pPr>
          </a:p>
          <a:p>
            <a:pPr algn="ctr" marL="0" indent="0" lvl="0">
              <a:lnSpc>
                <a:spcPts val="2004"/>
              </a:lnSpc>
            </a:pPr>
            <a:r>
              <a:rPr lang="en-US" sz="1542" strike="noStrike" u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Configuración de software de seguridad: KUKA SafeOperation y FANUC DCS, ABB SafeMove para entornos seguros.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502654" y="4874230"/>
            <a:ext cx="3420247" cy="751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04"/>
              </a:lnSpc>
            </a:pPr>
            <a:r>
              <a:rPr lang="en-US" sz="154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Instalación completa de sistemas eléctricos y mecánicos para celdas robotizadas industriales.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401672" y="4750405"/>
            <a:ext cx="3416398" cy="999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04"/>
              </a:lnSpc>
            </a:pPr>
            <a:r>
              <a:rPr lang="en-US" sz="154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Desarrollo y configuración de programas PLC Siemens y AB para control de procesos automatizados.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300361" y="7810794"/>
            <a:ext cx="3416398" cy="1742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04"/>
              </a:lnSpc>
            </a:pPr>
            <a:r>
              <a:rPr lang="en-US" sz="154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Puesta en marcha, configuración y validación de robots en planta para garantizar operación óptima.</a:t>
            </a:r>
          </a:p>
          <a:p>
            <a:pPr algn="ctr" marL="0" indent="0" lvl="0">
              <a:lnSpc>
                <a:spcPts val="2004"/>
              </a:lnSpc>
            </a:pPr>
          </a:p>
          <a:p>
            <a:pPr algn="ctr" marL="0" indent="0" lvl="0">
              <a:lnSpc>
                <a:spcPts val="2004"/>
              </a:lnSpc>
            </a:pPr>
            <a:r>
              <a:rPr lang="en-US" sz="154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Integración en líneas existentes, sistemas de visión y periféricos industriales.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426695" y="8182269"/>
            <a:ext cx="3370984" cy="999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04"/>
              </a:lnSpc>
            </a:pPr>
            <a:r>
              <a:rPr lang="en-US" sz="154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Asistencia técnica continua durante la producción para minimizar tiempos de paro y fallas.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298436" y="3247229"/>
            <a:ext cx="3420247" cy="522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5"/>
              </a:lnSpc>
              <a:spcBef>
                <a:spcPct val="0"/>
              </a:spcBef>
            </a:pPr>
            <a:r>
              <a:rPr lang="en-US" b="true" sz="1612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Programación de Robots Industriales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9502654" y="3384707"/>
            <a:ext cx="3420247" cy="265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5"/>
              </a:lnSpc>
              <a:spcBef>
                <a:spcPct val="0"/>
              </a:spcBef>
            </a:pPr>
            <a:r>
              <a:rPr lang="en-US" b="true" sz="1612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Instalación Eléctrica y Mecánica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5401672" y="3384707"/>
            <a:ext cx="3416398" cy="265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5"/>
              </a:lnSpc>
              <a:spcBef>
                <a:spcPct val="0"/>
              </a:spcBef>
            </a:pPr>
            <a:r>
              <a:rPr lang="en-US" b="true" sz="1612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Programación de PLC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300361" y="6912268"/>
            <a:ext cx="3416398" cy="522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5"/>
              </a:lnSpc>
              <a:spcBef>
                <a:spcPct val="0"/>
              </a:spcBef>
            </a:pPr>
            <a:r>
              <a:rPr lang="en-US" b="true" sz="1612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Montaje, </a:t>
            </a:r>
            <a:r>
              <a:rPr lang="en-US" b="true" sz="1612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Comisionamiento e integracion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5426695" y="7040855"/>
            <a:ext cx="3370984" cy="265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5"/>
              </a:lnSpc>
              <a:spcBef>
                <a:spcPct val="0"/>
              </a:spcBef>
            </a:pPr>
            <a:r>
              <a:rPr lang="en-US" b="true" sz="1612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Soporte a Producción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16521518" y="0"/>
            <a:ext cx="5304425" cy="4558491"/>
            <a:chOff x="0" y="0"/>
            <a:chExt cx="812800" cy="69850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F81CA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48" id="48"/>
          <p:cNvSpPr/>
          <p:nvPr/>
        </p:nvSpPr>
        <p:spPr>
          <a:xfrm flipH="false" flipV="false" rot="-5400000">
            <a:off x="7779174" y="-1928782"/>
            <a:ext cx="757968" cy="6663457"/>
          </a:xfrm>
          <a:custGeom>
            <a:avLst/>
            <a:gdLst/>
            <a:ahLst/>
            <a:cxnLst/>
            <a:rect r="r" b="b" t="t" l="l"/>
            <a:pathLst>
              <a:path h="6663457" w="757968">
                <a:moveTo>
                  <a:pt x="0" y="0"/>
                </a:moveTo>
                <a:lnTo>
                  <a:pt x="757968" y="0"/>
                </a:lnTo>
                <a:lnTo>
                  <a:pt x="757968" y="6663457"/>
                </a:lnTo>
                <a:lnTo>
                  <a:pt x="0" y="6663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51598" y="1432661"/>
            <a:ext cx="8270814" cy="2367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14"/>
              </a:lnSpc>
              <a:spcBef>
                <a:spcPct val="0"/>
              </a:spcBef>
            </a:pPr>
            <a:r>
              <a:rPr lang="en-US" b="true" sz="7194" strike="noStrike" u="none">
                <a:solidFill>
                  <a:srgbClr val="0F81CA"/>
                </a:solidFill>
                <a:latin typeface="Karnchang SemiCondensed Semi-Bold"/>
                <a:ea typeface="Karnchang SemiCondensed Semi-Bold"/>
                <a:cs typeface="Karnchang SemiCondensed Semi-Bold"/>
                <a:sym typeface="Karnchang SemiCondensed Semi-Bold"/>
              </a:rPr>
              <a:t>Tecnologías y Aplicaciones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974627" y="1834135"/>
            <a:ext cx="6546892" cy="1194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1"/>
              </a:lnSpc>
              <a:spcBef>
                <a:spcPct val="0"/>
              </a:spcBef>
            </a:pPr>
            <a:r>
              <a:rPr lang="en-US" sz="1708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Soluciones avanzadas de automatización para manufactura automotriz e industrial. Integramos tecnologías líderes en robótica, soldadura, manejo de materiales y sistemas de visión.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28700" y="4276826"/>
            <a:ext cx="3845732" cy="852351"/>
            <a:chOff x="0" y="0"/>
            <a:chExt cx="1012868" cy="22448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12868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4291"/>
                  </a:lnTo>
                  <a:cubicBezTo>
                    <a:pt x="1012868" y="202299"/>
                    <a:pt x="1009686" y="209980"/>
                    <a:pt x="1004023" y="215643"/>
                  </a:cubicBezTo>
                  <a:cubicBezTo>
                    <a:pt x="998360" y="221306"/>
                    <a:pt x="990679" y="224488"/>
                    <a:pt x="982671" y="224488"/>
                  </a:cubicBezTo>
                  <a:lnTo>
                    <a:pt x="30197" y="224488"/>
                  </a:lnTo>
                  <a:cubicBezTo>
                    <a:pt x="13520" y="224488"/>
                    <a:pt x="0" y="210968"/>
                    <a:pt x="0" y="194291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1012868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-897986" y="7099260"/>
            <a:ext cx="7366617" cy="4116097"/>
          </a:xfrm>
          <a:custGeom>
            <a:avLst/>
            <a:gdLst/>
            <a:ahLst/>
            <a:cxnLst/>
            <a:rect r="r" b="b" t="t" l="l"/>
            <a:pathLst>
              <a:path h="4116097" w="7366617">
                <a:moveTo>
                  <a:pt x="0" y="0"/>
                </a:moveTo>
                <a:lnTo>
                  <a:pt x="7366617" y="0"/>
                </a:lnTo>
                <a:lnTo>
                  <a:pt x="7366617" y="4116097"/>
                </a:lnTo>
                <a:lnTo>
                  <a:pt x="0" y="411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6897214"/>
            <a:ext cx="3845732" cy="852351"/>
            <a:chOff x="0" y="0"/>
            <a:chExt cx="1012868" cy="22448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12868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4291"/>
                  </a:lnTo>
                  <a:cubicBezTo>
                    <a:pt x="1012868" y="202299"/>
                    <a:pt x="1009686" y="209980"/>
                    <a:pt x="1004023" y="215643"/>
                  </a:cubicBezTo>
                  <a:cubicBezTo>
                    <a:pt x="998360" y="221306"/>
                    <a:pt x="990679" y="224488"/>
                    <a:pt x="982671" y="224488"/>
                  </a:cubicBezTo>
                  <a:lnTo>
                    <a:pt x="30197" y="224488"/>
                  </a:lnTo>
                  <a:cubicBezTo>
                    <a:pt x="13520" y="224488"/>
                    <a:pt x="0" y="210968"/>
                    <a:pt x="0" y="194291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012868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158586" y="4276826"/>
            <a:ext cx="3842539" cy="845323"/>
            <a:chOff x="0" y="0"/>
            <a:chExt cx="1012027" cy="22263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12027" cy="222637"/>
            </a:xfrm>
            <a:custGeom>
              <a:avLst/>
              <a:gdLst/>
              <a:ahLst/>
              <a:cxnLst/>
              <a:rect r="r" b="b" t="t" l="l"/>
              <a:pathLst>
                <a:path h="222637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2415"/>
                  </a:lnTo>
                  <a:cubicBezTo>
                    <a:pt x="1012027" y="200430"/>
                    <a:pt x="1008843" y="208117"/>
                    <a:pt x="1003175" y="213785"/>
                  </a:cubicBezTo>
                  <a:cubicBezTo>
                    <a:pt x="997507" y="219452"/>
                    <a:pt x="989820" y="222637"/>
                    <a:pt x="981805" y="222637"/>
                  </a:cubicBezTo>
                  <a:lnTo>
                    <a:pt x="30222" y="222637"/>
                  </a:lnTo>
                  <a:cubicBezTo>
                    <a:pt x="22207" y="222637"/>
                    <a:pt x="14519" y="219452"/>
                    <a:pt x="8852" y="213785"/>
                  </a:cubicBezTo>
                  <a:cubicBezTo>
                    <a:pt x="3184" y="208117"/>
                    <a:pt x="0" y="200430"/>
                    <a:pt x="0" y="192415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012027" cy="289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158586" y="6897214"/>
            <a:ext cx="3842539" cy="852351"/>
            <a:chOff x="0" y="0"/>
            <a:chExt cx="1012027" cy="22448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12027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4266"/>
                  </a:lnTo>
                  <a:cubicBezTo>
                    <a:pt x="1012027" y="202281"/>
                    <a:pt x="1008843" y="209968"/>
                    <a:pt x="1003175" y="215636"/>
                  </a:cubicBezTo>
                  <a:cubicBezTo>
                    <a:pt x="997507" y="221303"/>
                    <a:pt x="989820" y="224488"/>
                    <a:pt x="981805" y="224488"/>
                  </a:cubicBezTo>
                  <a:lnTo>
                    <a:pt x="30222" y="224488"/>
                  </a:lnTo>
                  <a:cubicBezTo>
                    <a:pt x="22207" y="224488"/>
                    <a:pt x="14519" y="221303"/>
                    <a:pt x="8852" y="215636"/>
                  </a:cubicBezTo>
                  <a:cubicBezTo>
                    <a:pt x="3184" y="209968"/>
                    <a:pt x="0" y="202281"/>
                    <a:pt x="0" y="194266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1012027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286875" y="4276826"/>
            <a:ext cx="3842539" cy="845323"/>
            <a:chOff x="0" y="0"/>
            <a:chExt cx="1012027" cy="22263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12027" cy="222637"/>
            </a:xfrm>
            <a:custGeom>
              <a:avLst/>
              <a:gdLst/>
              <a:ahLst/>
              <a:cxnLst/>
              <a:rect r="r" b="b" t="t" l="l"/>
              <a:pathLst>
                <a:path h="222637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2415"/>
                  </a:lnTo>
                  <a:cubicBezTo>
                    <a:pt x="1012027" y="200430"/>
                    <a:pt x="1008843" y="208117"/>
                    <a:pt x="1003175" y="213785"/>
                  </a:cubicBezTo>
                  <a:cubicBezTo>
                    <a:pt x="997507" y="219452"/>
                    <a:pt x="989820" y="222637"/>
                    <a:pt x="981805" y="222637"/>
                  </a:cubicBezTo>
                  <a:lnTo>
                    <a:pt x="30222" y="222637"/>
                  </a:lnTo>
                  <a:cubicBezTo>
                    <a:pt x="22207" y="222637"/>
                    <a:pt x="14519" y="219452"/>
                    <a:pt x="8852" y="213785"/>
                  </a:cubicBezTo>
                  <a:cubicBezTo>
                    <a:pt x="3184" y="208117"/>
                    <a:pt x="0" y="200430"/>
                    <a:pt x="0" y="192415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66675"/>
              <a:ext cx="1012027" cy="289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286875" y="6897214"/>
            <a:ext cx="3842539" cy="852351"/>
            <a:chOff x="0" y="0"/>
            <a:chExt cx="1012027" cy="22448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12027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4266"/>
                  </a:lnTo>
                  <a:cubicBezTo>
                    <a:pt x="1012027" y="202281"/>
                    <a:pt x="1008843" y="209968"/>
                    <a:pt x="1003175" y="215636"/>
                  </a:cubicBezTo>
                  <a:cubicBezTo>
                    <a:pt x="997507" y="221303"/>
                    <a:pt x="989820" y="224488"/>
                    <a:pt x="981805" y="224488"/>
                  </a:cubicBezTo>
                  <a:lnTo>
                    <a:pt x="30222" y="224488"/>
                  </a:lnTo>
                  <a:cubicBezTo>
                    <a:pt x="22207" y="224488"/>
                    <a:pt x="14519" y="221303"/>
                    <a:pt x="8852" y="215636"/>
                  </a:cubicBezTo>
                  <a:cubicBezTo>
                    <a:pt x="3184" y="209968"/>
                    <a:pt x="0" y="202281"/>
                    <a:pt x="0" y="194266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66675"/>
              <a:ext cx="1012027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413568" y="4276826"/>
            <a:ext cx="3845732" cy="845323"/>
            <a:chOff x="0" y="0"/>
            <a:chExt cx="1012868" cy="22263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12868" cy="222637"/>
            </a:xfrm>
            <a:custGeom>
              <a:avLst/>
              <a:gdLst/>
              <a:ahLst/>
              <a:cxnLst/>
              <a:rect r="r" b="b" t="t" l="l"/>
              <a:pathLst>
                <a:path h="222637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2440"/>
                  </a:lnTo>
                  <a:cubicBezTo>
                    <a:pt x="1012868" y="200448"/>
                    <a:pt x="1009686" y="208129"/>
                    <a:pt x="1004023" y="213792"/>
                  </a:cubicBezTo>
                  <a:cubicBezTo>
                    <a:pt x="998360" y="219455"/>
                    <a:pt x="990679" y="222637"/>
                    <a:pt x="982671" y="222637"/>
                  </a:cubicBezTo>
                  <a:lnTo>
                    <a:pt x="30197" y="222637"/>
                  </a:lnTo>
                  <a:cubicBezTo>
                    <a:pt x="22188" y="222637"/>
                    <a:pt x="14507" y="219455"/>
                    <a:pt x="8844" y="213792"/>
                  </a:cubicBezTo>
                  <a:cubicBezTo>
                    <a:pt x="3181" y="208129"/>
                    <a:pt x="0" y="200448"/>
                    <a:pt x="0" y="192440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1012868" cy="289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3413568" y="6897214"/>
            <a:ext cx="3845732" cy="852351"/>
            <a:chOff x="0" y="0"/>
            <a:chExt cx="1012868" cy="22448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12868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4291"/>
                  </a:lnTo>
                  <a:cubicBezTo>
                    <a:pt x="1012868" y="202299"/>
                    <a:pt x="1009686" y="209980"/>
                    <a:pt x="1004023" y="215643"/>
                  </a:cubicBezTo>
                  <a:cubicBezTo>
                    <a:pt x="998360" y="221306"/>
                    <a:pt x="990679" y="224488"/>
                    <a:pt x="982671" y="224488"/>
                  </a:cubicBezTo>
                  <a:lnTo>
                    <a:pt x="30197" y="224488"/>
                  </a:lnTo>
                  <a:cubicBezTo>
                    <a:pt x="13520" y="224488"/>
                    <a:pt x="0" y="210968"/>
                    <a:pt x="0" y="194291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66675"/>
              <a:ext cx="1012868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28700" y="5129177"/>
            <a:ext cx="3845732" cy="1510862"/>
            <a:chOff x="0" y="0"/>
            <a:chExt cx="1012868" cy="39792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12868" cy="397922"/>
            </a:xfrm>
            <a:custGeom>
              <a:avLst/>
              <a:gdLst/>
              <a:ahLst/>
              <a:cxnLst/>
              <a:rect r="r" b="b" t="t" l="l"/>
              <a:pathLst>
                <a:path h="39792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726"/>
                  </a:lnTo>
                  <a:cubicBezTo>
                    <a:pt x="1012868" y="375734"/>
                    <a:pt x="1009686" y="383415"/>
                    <a:pt x="1004023" y="389078"/>
                  </a:cubicBezTo>
                  <a:cubicBezTo>
                    <a:pt x="998360" y="394741"/>
                    <a:pt x="990679" y="397922"/>
                    <a:pt x="982671" y="397922"/>
                  </a:cubicBezTo>
                  <a:lnTo>
                    <a:pt x="30197" y="397922"/>
                  </a:lnTo>
                  <a:cubicBezTo>
                    <a:pt x="22188" y="397922"/>
                    <a:pt x="14507" y="394741"/>
                    <a:pt x="8844" y="389078"/>
                  </a:cubicBezTo>
                  <a:cubicBezTo>
                    <a:pt x="3181" y="383415"/>
                    <a:pt x="0" y="375734"/>
                    <a:pt x="0" y="36772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66675"/>
              <a:ext cx="1012868" cy="464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28700" y="7749565"/>
            <a:ext cx="3845732" cy="1508735"/>
            <a:chOff x="0" y="0"/>
            <a:chExt cx="1012868" cy="397362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12868" cy="397362"/>
            </a:xfrm>
            <a:custGeom>
              <a:avLst/>
              <a:gdLst/>
              <a:ahLst/>
              <a:cxnLst/>
              <a:rect r="r" b="b" t="t" l="l"/>
              <a:pathLst>
                <a:path h="39736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166"/>
                  </a:lnTo>
                  <a:cubicBezTo>
                    <a:pt x="1012868" y="375174"/>
                    <a:pt x="1009686" y="382855"/>
                    <a:pt x="1004023" y="388518"/>
                  </a:cubicBezTo>
                  <a:cubicBezTo>
                    <a:pt x="998360" y="394181"/>
                    <a:pt x="990679" y="397362"/>
                    <a:pt x="982671" y="397362"/>
                  </a:cubicBezTo>
                  <a:lnTo>
                    <a:pt x="30197" y="397362"/>
                  </a:lnTo>
                  <a:cubicBezTo>
                    <a:pt x="22188" y="397362"/>
                    <a:pt x="14507" y="394181"/>
                    <a:pt x="8844" y="388518"/>
                  </a:cubicBezTo>
                  <a:cubicBezTo>
                    <a:pt x="3181" y="382855"/>
                    <a:pt x="0" y="375174"/>
                    <a:pt x="0" y="36716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66675"/>
              <a:ext cx="1012868" cy="464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5156989" y="5122149"/>
            <a:ext cx="3845732" cy="1517890"/>
            <a:chOff x="0" y="0"/>
            <a:chExt cx="1012868" cy="39977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12868" cy="399773"/>
            </a:xfrm>
            <a:custGeom>
              <a:avLst/>
              <a:gdLst/>
              <a:ahLst/>
              <a:cxnLst/>
              <a:rect r="r" b="b" t="t" l="l"/>
              <a:pathLst>
                <a:path h="39977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9577"/>
                  </a:lnTo>
                  <a:cubicBezTo>
                    <a:pt x="1012868" y="377585"/>
                    <a:pt x="1009686" y="385266"/>
                    <a:pt x="1004023" y="390929"/>
                  </a:cubicBezTo>
                  <a:cubicBezTo>
                    <a:pt x="998360" y="396592"/>
                    <a:pt x="990679" y="399773"/>
                    <a:pt x="982671" y="399773"/>
                  </a:cubicBezTo>
                  <a:lnTo>
                    <a:pt x="30197" y="399773"/>
                  </a:lnTo>
                  <a:cubicBezTo>
                    <a:pt x="22188" y="399773"/>
                    <a:pt x="14507" y="396592"/>
                    <a:pt x="8844" y="390929"/>
                  </a:cubicBezTo>
                  <a:cubicBezTo>
                    <a:pt x="3181" y="385266"/>
                    <a:pt x="0" y="377585"/>
                    <a:pt x="0" y="369577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66675"/>
              <a:ext cx="1012868" cy="46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5156989" y="7749565"/>
            <a:ext cx="3845732" cy="1508735"/>
            <a:chOff x="0" y="0"/>
            <a:chExt cx="1012868" cy="39736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012868" cy="397362"/>
            </a:xfrm>
            <a:custGeom>
              <a:avLst/>
              <a:gdLst/>
              <a:ahLst/>
              <a:cxnLst/>
              <a:rect r="r" b="b" t="t" l="l"/>
              <a:pathLst>
                <a:path h="39736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166"/>
                  </a:lnTo>
                  <a:cubicBezTo>
                    <a:pt x="1012868" y="375174"/>
                    <a:pt x="1009686" y="382855"/>
                    <a:pt x="1004023" y="388518"/>
                  </a:cubicBezTo>
                  <a:cubicBezTo>
                    <a:pt x="998360" y="394181"/>
                    <a:pt x="990679" y="397362"/>
                    <a:pt x="982671" y="397362"/>
                  </a:cubicBezTo>
                  <a:lnTo>
                    <a:pt x="30197" y="397362"/>
                  </a:lnTo>
                  <a:cubicBezTo>
                    <a:pt x="22188" y="397362"/>
                    <a:pt x="14507" y="394181"/>
                    <a:pt x="8844" y="388518"/>
                  </a:cubicBezTo>
                  <a:cubicBezTo>
                    <a:pt x="3181" y="382855"/>
                    <a:pt x="0" y="375174"/>
                    <a:pt x="0" y="36716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0" y="-66675"/>
              <a:ext cx="1012868" cy="464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9285279" y="5122149"/>
            <a:ext cx="3845732" cy="1517890"/>
            <a:chOff x="0" y="0"/>
            <a:chExt cx="1012868" cy="399773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012868" cy="399773"/>
            </a:xfrm>
            <a:custGeom>
              <a:avLst/>
              <a:gdLst/>
              <a:ahLst/>
              <a:cxnLst/>
              <a:rect r="r" b="b" t="t" l="l"/>
              <a:pathLst>
                <a:path h="39977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9577"/>
                  </a:lnTo>
                  <a:cubicBezTo>
                    <a:pt x="1012868" y="377585"/>
                    <a:pt x="1009686" y="385266"/>
                    <a:pt x="1004023" y="390929"/>
                  </a:cubicBezTo>
                  <a:cubicBezTo>
                    <a:pt x="998360" y="396592"/>
                    <a:pt x="990679" y="399773"/>
                    <a:pt x="982671" y="399773"/>
                  </a:cubicBezTo>
                  <a:lnTo>
                    <a:pt x="30197" y="399773"/>
                  </a:lnTo>
                  <a:cubicBezTo>
                    <a:pt x="22188" y="399773"/>
                    <a:pt x="14507" y="396592"/>
                    <a:pt x="8844" y="390929"/>
                  </a:cubicBezTo>
                  <a:cubicBezTo>
                    <a:pt x="3181" y="385266"/>
                    <a:pt x="0" y="377585"/>
                    <a:pt x="0" y="369577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66675"/>
              <a:ext cx="1012868" cy="46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9285279" y="7749565"/>
            <a:ext cx="3845732" cy="1508735"/>
            <a:chOff x="0" y="0"/>
            <a:chExt cx="1012868" cy="397362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012868" cy="397362"/>
            </a:xfrm>
            <a:custGeom>
              <a:avLst/>
              <a:gdLst/>
              <a:ahLst/>
              <a:cxnLst/>
              <a:rect r="r" b="b" t="t" l="l"/>
              <a:pathLst>
                <a:path h="39736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166"/>
                  </a:lnTo>
                  <a:cubicBezTo>
                    <a:pt x="1012868" y="375174"/>
                    <a:pt x="1009686" y="382855"/>
                    <a:pt x="1004023" y="388518"/>
                  </a:cubicBezTo>
                  <a:cubicBezTo>
                    <a:pt x="998360" y="394181"/>
                    <a:pt x="990679" y="397362"/>
                    <a:pt x="982671" y="397362"/>
                  </a:cubicBezTo>
                  <a:lnTo>
                    <a:pt x="30197" y="397362"/>
                  </a:lnTo>
                  <a:cubicBezTo>
                    <a:pt x="22188" y="397362"/>
                    <a:pt x="14507" y="394181"/>
                    <a:pt x="8844" y="388518"/>
                  </a:cubicBezTo>
                  <a:cubicBezTo>
                    <a:pt x="3181" y="382855"/>
                    <a:pt x="0" y="375174"/>
                    <a:pt x="0" y="36716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0" y="-66675"/>
              <a:ext cx="1012868" cy="464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3413568" y="5122149"/>
            <a:ext cx="3845732" cy="1517890"/>
            <a:chOff x="0" y="0"/>
            <a:chExt cx="1012868" cy="399773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012868" cy="399773"/>
            </a:xfrm>
            <a:custGeom>
              <a:avLst/>
              <a:gdLst/>
              <a:ahLst/>
              <a:cxnLst/>
              <a:rect r="r" b="b" t="t" l="l"/>
              <a:pathLst>
                <a:path h="39977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9577"/>
                  </a:lnTo>
                  <a:cubicBezTo>
                    <a:pt x="1012868" y="377585"/>
                    <a:pt x="1009686" y="385266"/>
                    <a:pt x="1004023" y="390929"/>
                  </a:cubicBezTo>
                  <a:cubicBezTo>
                    <a:pt x="998360" y="396592"/>
                    <a:pt x="990679" y="399773"/>
                    <a:pt x="982671" y="399773"/>
                  </a:cubicBezTo>
                  <a:lnTo>
                    <a:pt x="30197" y="399773"/>
                  </a:lnTo>
                  <a:cubicBezTo>
                    <a:pt x="22188" y="399773"/>
                    <a:pt x="14507" y="396592"/>
                    <a:pt x="8844" y="390929"/>
                  </a:cubicBezTo>
                  <a:cubicBezTo>
                    <a:pt x="3181" y="385266"/>
                    <a:pt x="0" y="377585"/>
                    <a:pt x="0" y="369577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0" y="-66675"/>
              <a:ext cx="1012868" cy="46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3413568" y="7749565"/>
            <a:ext cx="3845732" cy="1508735"/>
            <a:chOff x="0" y="0"/>
            <a:chExt cx="1012868" cy="397362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012868" cy="397362"/>
            </a:xfrm>
            <a:custGeom>
              <a:avLst/>
              <a:gdLst/>
              <a:ahLst/>
              <a:cxnLst/>
              <a:rect r="r" b="b" t="t" l="l"/>
              <a:pathLst>
                <a:path h="39736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166"/>
                  </a:lnTo>
                  <a:cubicBezTo>
                    <a:pt x="1012868" y="375174"/>
                    <a:pt x="1009686" y="382855"/>
                    <a:pt x="1004023" y="388518"/>
                  </a:cubicBezTo>
                  <a:cubicBezTo>
                    <a:pt x="998360" y="394181"/>
                    <a:pt x="990679" y="397362"/>
                    <a:pt x="982671" y="397362"/>
                  </a:cubicBezTo>
                  <a:lnTo>
                    <a:pt x="30197" y="397362"/>
                  </a:lnTo>
                  <a:cubicBezTo>
                    <a:pt x="22188" y="397362"/>
                    <a:pt x="14507" y="394181"/>
                    <a:pt x="8844" y="388518"/>
                  </a:cubicBezTo>
                  <a:cubicBezTo>
                    <a:pt x="3181" y="382855"/>
                    <a:pt x="0" y="375174"/>
                    <a:pt x="0" y="36716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0" y="-66675"/>
              <a:ext cx="1012868" cy="464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3" id="53"/>
          <p:cNvSpPr txBox="true"/>
          <p:nvPr/>
        </p:nvSpPr>
        <p:spPr>
          <a:xfrm rot="0">
            <a:off x="1241442" y="5323564"/>
            <a:ext cx="3420247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 strike="noStrike" u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Automatización de manejo y transferencia de piezas en líneas de producción automotriz.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241442" y="7946402"/>
            <a:ext cx="3420247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Configuración e integración de ejes externos para ampliar el alcance y flexibilidad del robot.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5371656" y="5323564"/>
            <a:ext cx="3416398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Aplicación de selladores y adhesivos con trayectorias precisas programadas en robot.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5371656" y="7946402"/>
            <a:ext cx="3416398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Procesos de unión mecánica automatizados para ensamble de carrocería y componentes.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9522653" y="5323564"/>
            <a:ext cx="3370984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Soldadura por puntos y MIG robotizada con optimización de parámetros y tiempos de ciclo.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9522653" y="7946402"/>
            <a:ext cx="3370984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FANUC iRVision y MenchMind Vision para inspección, guiado y control de calidad en línea.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3650942" y="5323564"/>
            <a:ext cx="3370984" cy="1074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Cambio automático de herramientas para procesos multifuncionales en una misma celda robótica.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3650942" y="7946402"/>
            <a:ext cx="3370984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Programación en plataformas KUKA, FANUC y ABB para todas las aplicaciones anteriores.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241442" y="4494394"/>
            <a:ext cx="3420247" cy="37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87"/>
              </a:lnSpc>
              <a:spcBef>
                <a:spcPct val="0"/>
              </a:spcBef>
            </a:pPr>
            <a:r>
              <a:rPr lang="en-US" b="true" sz="229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 Handling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241442" y="7123672"/>
            <a:ext cx="3420247" cy="37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87"/>
              </a:lnSpc>
              <a:spcBef>
                <a:spcPct val="0"/>
              </a:spcBef>
            </a:pPr>
            <a:r>
              <a:rPr lang="en-US" b="true" sz="229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Ejes Externos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5371656" y="4503284"/>
            <a:ext cx="3416398" cy="37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87"/>
              </a:lnSpc>
              <a:spcBef>
                <a:spcPct val="0"/>
              </a:spcBef>
            </a:pPr>
            <a:r>
              <a:rPr lang="en-US" b="true" sz="229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Glue / Seal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5371656" y="6937934"/>
            <a:ext cx="3416398" cy="7423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87"/>
              </a:lnSpc>
              <a:spcBef>
                <a:spcPct val="0"/>
              </a:spcBef>
            </a:pPr>
            <a:r>
              <a:rPr lang="en-US" b="true" sz="229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Rivet, Clinch, Screw &amp; Hemming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9522653" y="4503284"/>
            <a:ext cx="3370984" cy="37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87"/>
              </a:lnSpc>
              <a:spcBef>
                <a:spcPct val="0"/>
              </a:spcBef>
            </a:pPr>
            <a:r>
              <a:rPr lang="en-US" b="true" sz="229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Spot &amp; MIG Welding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9522653" y="7123672"/>
            <a:ext cx="3370984" cy="37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87"/>
              </a:lnSpc>
              <a:spcBef>
                <a:spcPct val="0"/>
              </a:spcBef>
            </a:pPr>
            <a:r>
              <a:rPr lang="en-US" b="true" sz="229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Sistemas de Visión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3650942" y="4503284"/>
            <a:ext cx="3370984" cy="37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87"/>
              </a:lnSpc>
              <a:spcBef>
                <a:spcPct val="0"/>
              </a:spcBef>
            </a:pPr>
            <a:r>
              <a:rPr lang="en-US" b="true" sz="229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Tool Changer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3650942" y="7123672"/>
            <a:ext cx="3370984" cy="37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87"/>
              </a:lnSpc>
              <a:spcBef>
                <a:spcPct val="0"/>
              </a:spcBef>
            </a:pPr>
            <a:r>
              <a:rPr lang="en-US" b="true" sz="229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Robots Compatibles</a:t>
            </a:r>
          </a:p>
        </p:txBody>
      </p:sp>
      <p:grpSp>
        <p:nvGrpSpPr>
          <p:cNvPr name="Group 69" id="69"/>
          <p:cNvGrpSpPr/>
          <p:nvPr/>
        </p:nvGrpSpPr>
        <p:grpSpPr>
          <a:xfrm rot="0">
            <a:off x="16521518" y="0"/>
            <a:ext cx="5304425" cy="4558491"/>
            <a:chOff x="0" y="0"/>
            <a:chExt cx="812800" cy="69850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F81CA"/>
            </a:solidFill>
          </p:spPr>
        </p:sp>
        <p:sp>
          <p:nvSpPr>
            <p:cNvPr name="TextBox 71" id="71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2" id="72"/>
          <p:cNvSpPr/>
          <p:nvPr/>
        </p:nvSpPr>
        <p:spPr>
          <a:xfrm flipH="false" flipV="false" rot="-5400000">
            <a:off x="7806086" y="-135839"/>
            <a:ext cx="770205" cy="3080819"/>
          </a:xfrm>
          <a:custGeom>
            <a:avLst/>
            <a:gdLst/>
            <a:ahLst/>
            <a:cxnLst/>
            <a:rect r="r" b="b" t="t" l="l"/>
            <a:pathLst>
              <a:path h="3080819" w="770205">
                <a:moveTo>
                  <a:pt x="0" y="0"/>
                </a:moveTo>
                <a:lnTo>
                  <a:pt x="770205" y="0"/>
                </a:lnTo>
                <a:lnTo>
                  <a:pt x="770205" y="3080819"/>
                </a:lnTo>
                <a:lnTo>
                  <a:pt x="0" y="3080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51598" y="2457452"/>
            <a:ext cx="6889246" cy="766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73"/>
              </a:lnSpc>
            </a:pPr>
            <a:r>
              <a:rPr lang="en-US" b="true" sz="4066">
                <a:solidFill>
                  <a:srgbClr val="0F81CA"/>
                </a:solidFill>
                <a:latin typeface="Karnchang SemiCondensed Semi-Bold"/>
                <a:ea typeface="Karnchang SemiCondensed Semi-Bold"/>
                <a:cs typeface="Karnchang SemiCondensed Semi-Bold"/>
                <a:sym typeface="Karnchang SemiCondensed Semi-Bold"/>
              </a:rPr>
              <a:t>Clientes y Proyectos Destacados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51598" y="3754668"/>
            <a:ext cx="6889246" cy="2472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30"/>
              </a:lnSpc>
              <a:spcBef>
                <a:spcPct val="0"/>
              </a:spcBef>
            </a:pPr>
            <a:r>
              <a:rPr lang="en-US" sz="2021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Clientes: </a:t>
            </a:r>
            <a:r>
              <a:rPr lang="en-US" sz="2021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Tesla • BMW• Volkswagen • Mercedes-Benz • Rivian •  Magna • Volvo • MartinRea • Gestamp • Stellantis • Linde+Wiemman. </a:t>
            </a:r>
          </a:p>
          <a:p>
            <a:pPr algn="l" marL="0" indent="0" lvl="0">
              <a:lnSpc>
                <a:spcPts val="283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830"/>
              </a:lnSpc>
              <a:spcBef>
                <a:spcPct val="0"/>
              </a:spcBef>
            </a:pPr>
            <a:r>
              <a:rPr lang="en-US" sz="2021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Proyectos en plantas de manufactura automotriz de clase mundial, aplicando estándares internacionales de automatización y robótica industrial.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1462856" y="594544"/>
            <a:ext cx="762503" cy="1630815"/>
          </a:xfrm>
          <a:custGeom>
            <a:avLst/>
            <a:gdLst/>
            <a:ahLst/>
            <a:cxnLst/>
            <a:rect r="r" b="b" t="t" l="l"/>
            <a:pathLst>
              <a:path h="1630815" w="762503">
                <a:moveTo>
                  <a:pt x="0" y="0"/>
                </a:moveTo>
                <a:lnTo>
                  <a:pt x="762503" y="0"/>
                </a:lnTo>
                <a:lnTo>
                  <a:pt x="762503" y="1630815"/>
                </a:lnTo>
                <a:lnTo>
                  <a:pt x="0" y="16308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2345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2245851" y="7311704"/>
            <a:ext cx="9920689" cy="4365103"/>
          </a:xfrm>
          <a:custGeom>
            <a:avLst/>
            <a:gdLst/>
            <a:ahLst/>
            <a:cxnLst/>
            <a:rect r="r" b="b" t="t" l="l"/>
            <a:pathLst>
              <a:path h="4365103" w="9920689">
                <a:moveTo>
                  <a:pt x="0" y="0"/>
                </a:moveTo>
                <a:lnTo>
                  <a:pt x="9920688" y="0"/>
                </a:lnTo>
                <a:lnTo>
                  <a:pt x="9920688" y="4365103"/>
                </a:lnTo>
                <a:lnTo>
                  <a:pt x="0" y="43651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8905249" y="1939865"/>
            <a:ext cx="6719925" cy="5812735"/>
            <a:chOff x="0" y="0"/>
            <a:chExt cx="8959900" cy="775031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959900" cy="7750314"/>
            </a:xfrm>
            <a:custGeom>
              <a:avLst/>
              <a:gdLst/>
              <a:ahLst/>
              <a:cxnLst/>
              <a:rect r="r" b="b" t="t" l="l"/>
              <a:pathLst>
                <a:path h="7750314" w="8959900">
                  <a:moveTo>
                    <a:pt x="0" y="0"/>
                  </a:moveTo>
                  <a:lnTo>
                    <a:pt x="8959900" y="0"/>
                  </a:lnTo>
                  <a:lnTo>
                    <a:pt x="8959900" y="7750314"/>
                  </a:lnTo>
                  <a:lnTo>
                    <a:pt x="0" y="7750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450799" y="412605"/>
              <a:ext cx="8058303" cy="6925104"/>
              <a:chOff x="0" y="0"/>
              <a:chExt cx="812800" cy="6985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12800" cy="698500"/>
              </a:xfrm>
              <a:custGeom>
                <a:avLst/>
                <a:gdLst/>
                <a:ahLst/>
                <a:cxnLst/>
                <a:rect r="r" b="b" t="t" l="l"/>
                <a:pathLst>
                  <a:path h="698500" w="812800">
                    <a:moveTo>
                      <a:pt x="812800" y="349250"/>
                    </a:moveTo>
                    <a:lnTo>
                      <a:pt x="609600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812800" y="349250"/>
                    </a:lnTo>
                    <a:close/>
                  </a:path>
                </a:pathLst>
              </a:custGeom>
              <a:blipFill>
                <a:blip r:embed="rId7"/>
                <a:stretch>
                  <a:fillRect l="-182" t="0" r="-182" b="0"/>
                </a:stretch>
              </a:blipFill>
            </p:spPr>
          </p:sp>
        </p:grpSp>
      </p:grpSp>
      <p:grpSp>
        <p:nvGrpSpPr>
          <p:cNvPr name="Group 10" id="10"/>
          <p:cNvGrpSpPr/>
          <p:nvPr/>
        </p:nvGrpSpPr>
        <p:grpSpPr>
          <a:xfrm rot="0">
            <a:off x="14663068" y="0"/>
            <a:ext cx="5495314" cy="4582769"/>
            <a:chOff x="0" y="0"/>
            <a:chExt cx="837589" cy="6985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37589" cy="698500"/>
            </a:xfrm>
            <a:custGeom>
              <a:avLst/>
              <a:gdLst/>
              <a:ahLst/>
              <a:cxnLst/>
              <a:rect r="r" b="b" t="t" l="l"/>
              <a:pathLst>
                <a:path h="698500" w="837589">
                  <a:moveTo>
                    <a:pt x="837589" y="349250"/>
                  </a:moveTo>
                  <a:lnTo>
                    <a:pt x="634389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34389" y="0"/>
                  </a:lnTo>
                  <a:lnTo>
                    <a:pt x="837589" y="349250"/>
                  </a:lnTo>
                  <a:close/>
                </a:path>
              </a:pathLst>
            </a:custGeom>
            <a:solidFill>
              <a:srgbClr val="0F81CA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114300" y="-38100"/>
              <a:ext cx="608989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-10800000">
            <a:off x="14663068" y="5143500"/>
            <a:ext cx="3624932" cy="4560665"/>
            <a:chOff x="0" y="0"/>
            <a:chExt cx="557627" cy="701571"/>
          </a:xfrm>
        </p:grpSpPr>
        <p:sp>
          <p:nvSpPr>
            <p:cNvPr name="Freeform 14" id="14"/>
            <p:cNvSpPr/>
            <p:nvPr/>
          </p:nvSpPr>
          <p:spPr>
            <a:xfrm flipH="false" flipV="false" rot="-10800000">
              <a:off x="0" y="0"/>
              <a:ext cx="557627" cy="701571"/>
            </a:xfrm>
            <a:custGeom>
              <a:avLst/>
              <a:gdLst/>
              <a:ahLst/>
              <a:cxnLst/>
              <a:rect r="r" b="b" t="t" l="l"/>
              <a:pathLst>
                <a:path h="701571" w="557627">
                  <a:moveTo>
                    <a:pt x="203200" y="701571"/>
                  </a:moveTo>
                  <a:lnTo>
                    <a:pt x="557627" y="701571"/>
                  </a:lnTo>
                  <a:lnTo>
                    <a:pt x="557627" y="0"/>
                  </a:lnTo>
                  <a:lnTo>
                    <a:pt x="203200" y="0"/>
                  </a:lnTo>
                  <a:lnTo>
                    <a:pt x="0" y="350786"/>
                  </a:lnTo>
                  <a:lnTo>
                    <a:pt x="203200" y="701571"/>
                  </a:lnTo>
                  <a:close/>
                </a:path>
              </a:pathLst>
            </a:custGeom>
            <a:blipFill>
              <a:blip r:embed="rId8"/>
              <a:stretch>
                <a:fillRect l="-640" t="0" r="-640" b="0"/>
              </a:stretch>
            </a:blip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7333749" y="6691070"/>
            <a:ext cx="1689366" cy="1465525"/>
          </a:xfrm>
          <a:custGeom>
            <a:avLst/>
            <a:gdLst/>
            <a:ahLst/>
            <a:cxnLst/>
            <a:rect r="r" b="b" t="t" l="l"/>
            <a:pathLst>
              <a:path h="1465525" w="1689366">
                <a:moveTo>
                  <a:pt x="0" y="0"/>
                </a:moveTo>
                <a:lnTo>
                  <a:pt x="1689366" y="0"/>
                </a:lnTo>
                <a:lnTo>
                  <a:pt x="1689366" y="1465525"/>
                </a:lnTo>
                <a:lnTo>
                  <a:pt x="0" y="14655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51598" y="1432661"/>
            <a:ext cx="8270814" cy="2367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14"/>
              </a:lnSpc>
              <a:spcBef>
                <a:spcPct val="0"/>
              </a:spcBef>
            </a:pPr>
            <a:r>
              <a:rPr lang="en-US" b="true" sz="7194" strike="noStrike" u="none">
                <a:solidFill>
                  <a:srgbClr val="0F81CA"/>
                </a:solidFill>
                <a:latin typeface="Karnchang SemiCondensed Semi-Bold"/>
                <a:ea typeface="Karnchang SemiCondensed Semi-Bold"/>
                <a:cs typeface="Karnchang SemiCondensed Semi-Bold"/>
                <a:sym typeface="Karnchang SemiCondensed Semi-Bold"/>
              </a:rPr>
              <a:t>Capacidades Técnicas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974627" y="1834135"/>
            <a:ext cx="6546892" cy="899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1"/>
              </a:lnSpc>
              <a:spcBef>
                <a:spcPct val="0"/>
              </a:spcBef>
            </a:pPr>
            <a:r>
              <a:rPr lang="en-US" sz="1708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Competencias técnicas avanzadas en configuración, integración y programación de robots industriales y sistemas de control para manufactura automotriz.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357227" y="4225561"/>
            <a:ext cx="7882493" cy="852351"/>
            <a:chOff x="0" y="0"/>
            <a:chExt cx="2076048" cy="22448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076048" cy="224488"/>
            </a:xfrm>
            <a:custGeom>
              <a:avLst/>
              <a:gdLst/>
              <a:ahLst/>
              <a:cxnLst/>
              <a:rect r="r" b="b" t="t" l="l"/>
              <a:pathLst>
                <a:path h="224488" w="2076048">
                  <a:moveTo>
                    <a:pt x="14732" y="0"/>
                  </a:moveTo>
                  <a:lnTo>
                    <a:pt x="2061315" y="0"/>
                  </a:lnTo>
                  <a:cubicBezTo>
                    <a:pt x="2065222" y="0"/>
                    <a:pt x="2068970" y="1552"/>
                    <a:pt x="2071732" y="4315"/>
                  </a:cubicBezTo>
                  <a:cubicBezTo>
                    <a:pt x="2074495" y="7078"/>
                    <a:pt x="2076048" y="10825"/>
                    <a:pt x="2076048" y="14732"/>
                  </a:cubicBezTo>
                  <a:lnTo>
                    <a:pt x="2076048" y="209755"/>
                  </a:lnTo>
                  <a:cubicBezTo>
                    <a:pt x="2076048" y="217892"/>
                    <a:pt x="2069452" y="224488"/>
                    <a:pt x="2061315" y="224488"/>
                  </a:cubicBezTo>
                  <a:lnTo>
                    <a:pt x="14732" y="224488"/>
                  </a:lnTo>
                  <a:cubicBezTo>
                    <a:pt x="6596" y="224488"/>
                    <a:pt x="0" y="217892"/>
                    <a:pt x="0" y="209755"/>
                  </a:cubicBezTo>
                  <a:lnTo>
                    <a:pt x="0" y="14732"/>
                  </a:lnTo>
                  <a:cubicBezTo>
                    <a:pt x="0" y="6596"/>
                    <a:pt x="6596" y="0"/>
                    <a:pt x="14732" y="0"/>
                  </a:cubicBezTo>
                  <a:close/>
                </a:path>
              </a:pathLst>
            </a:custGeom>
            <a:solidFill>
              <a:srgbClr val="52BB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2076048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-81352" y="6837859"/>
            <a:ext cx="6608521" cy="4460752"/>
          </a:xfrm>
          <a:custGeom>
            <a:avLst/>
            <a:gdLst/>
            <a:ahLst/>
            <a:cxnLst/>
            <a:rect r="r" b="b" t="t" l="l"/>
            <a:pathLst>
              <a:path h="4460752" w="6608521">
                <a:moveTo>
                  <a:pt x="0" y="0"/>
                </a:moveTo>
                <a:lnTo>
                  <a:pt x="6608521" y="0"/>
                </a:lnTo>
                <a:lnTo>
                  <a:pt x="6608521" y="4460752"/>
                </a:lnTo>
                <a:lnTo>
                  <a:pt x="0" y="4460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358823" y="6478114"/>
            <a:ext cx="7880897" cy="852351"/>
            <a:chOff x="0" y="0"/>
            <a:chExt cx="2075627" cy="22448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75627" cy="224488"/>
            </a:xfrm>
            <a:custGeom>
              <a:avLst/>
              <a:gdLst/>
              <a:ahLst/>
              <a:cxnLst/>
              <a:rect r="r" b="b" t="t" l="l"/>
              <a:pathLst>
                <a:path h="224488" w="2075627">
                  <a:moveTo>
                    <a:pt x="14735" y="0"/>
                  </a:moveTo>
                  <a:lnTo>
                    <a:pt x="2060892" y="0"/>
                  </a:lnTo>
                  <a:cubicBezTo>
                    <a:pt x="2064800" y="0"/>
                    <a:pt x="2068548" y="1552"/>
                    <a:pt x="2071311" y="4316"/>
                  </a:cubicBezTo>
                  <a:cubicBezTo>
                    <a:pt x="2074075" y="7079"/>
                    <a:pt x="2075627" y="10827"/>
                    <a:pt x="2075627" y="14735"/>
                  </a:cubicBezTo>
                  <a:lnTo>
                    <a:pt x="2075627" y="209752"/>
                  </a:lnTo>
                  <a:cubicBezTo>
                    <a:pt x="2075627" y="213660"/>
                    <a:pt x="2074075" y="217408"/>
                    <a:pt x="2071311" y="220172"/>
                  </a:cubicBezTo>
                  <a:cubicBezTo>
                    <a:pt x="2068548" y="222935"/>
                    <a:pt x="2064800" y="224488"/>
                    <a:pt x="2060892" y="224488"/>
                  </a:cubicBezTo>
                  <a:lnTo>
                    <a:pt x="14735" y="224488"/>
                  </a:lnTo>
                  <a:cubicBezTo>
                    <a:pt x="10827" y="224488"/>
                    <a:pt x="7079" y="222935"/>
                    <a:pt x="4316" y="220172"/>
                  </a:cubicBezTo>
                  <a:cubicBezTo>
                    <a:pt x="1552" y="217408"/>
                    <a:pt x="0" y="213660"/>
                    <a:pt x="0" y="209752"/>
                  </a:cubicBezTo>
                  <a:lnTo>
                    <a:pt x="0" y="14735"/>
                  </a:lnTo>
                  <a:cubicBezTo>
                    <a:pt x="0" y="10827"/>
                    <a:pt x="1552" y="7079"/>
                    <a:pt x="4316" y="4316"/>
                  </a:cubicBezTo>
                  <a:cubicBezTo>
                    <a:pt x="7079" y="1552"/>
                    <a:pt x="10827" y="0"/>
                    <a:pt x="14735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2075627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486973" y="4225561"/>
            <a:ext cx="7034546" cy="845323"/>
            <a:chOff x="0" y="0"/>
            <a:chExt cx="1852720" cy="22263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52720" cy="222637"/>
            </a:xfrm>
            <a:custGeom>
              <a:avLst/>
              <a:gdLst/>
              <a:ahLst/>
              <a:cxnLst/>
              <a:rect r="r" b="b" t="t" l="l"/>
              <a:pathLst>
                <a:path h="222637" w="1852720">
                  <a:moveTo>
                    <a:pt x="16508" y="0"/>
                  </a:moveTo>
                  <a:lnTo>
                    <a:pt x="1836212" y="0"/>
                  </a:lnTo>
                  <a:cubicBezTo>
                    <a:pt x="1845329" y="0"/>
                    <a:pt x="1852720" y="7391"/>
                    <a:pt x="1852720" y="16508"/>
                  </a:cubicBezTo>
                  <a:lnTo>
                    <a:pt x="1852720" y="206128"/>
                  </a:lnTo>
                  <a:cubicBezTo>
                    <a:pt x="1852720" y="215245"/>
                    <a:pt x="1845329" y="222637"/>
                    <a:pt x="1836212" y="222637"/>
                  </a:cubicBezTo>
                  <a:lnTo>
                    <a:pt x="16508" y="222637"/>
                  </a:lnTo>
                  <a:cubicBezTo>
                    <a:pt x="7391" y="222637"/>
                    <a:pt x="0" y="215245"/>
                    <a:pt x="0" y="206128"/>
                  </a:cubicBezTo>
                  <a:lnTo>
                    <a:pt x="0" y="16508"/>
                  </a:lnTo>
                  <a:cubicBezTo>
                    <a:pt x="0" y="7391"/>
                    <a:pt x="7391" y="0"/>
                    <a:pt x="16508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852720" cy="289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472527" y="6415198"/>
            <a:ext cx="7048992" cy="845323"/>
            <a:chOff x="0" y="0"/>
            <a:chExt cx="1856525" cy="22263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56524" cy="222637"/>
            </a:xfrm>
            <a:custGeom>
              <a:avLst/>
              <a:gdLst/>
              <a:ahLst/>
              <a:cxnLst/>
              <a:rect r="r" b="b" t="t" l="l"/>
              <a:pathLst>
                <a:path h="222637" w="1856524">
                  <a:moveTo>
                    <a:pt x="16475" y="0"/>
                  </a:moveTo>
                  <a:lnTo>
                    <a:pt x="1840050" y="0"/>
                  </a:lnTo>
                  <a:cubicBezTo>
                    <a:pt x="1849149" y="0"/>
                    <a:pt x="1856524" y="7376"/>
                    <a:pt x="1856524" y="16475"/>
                  </a:cubicBezTo>
                  <a:lnTo>
                    <a:pt x="1856524" y="206162"/>
                  </a:lnTo>
                  <a:cubicBezTo>
                    <a:pt x="1856524" y="210531"/>
                    <a:pt x="1854789" y="214722"/>
                    <a:pt x="1851699" y="217811"/>
                  </a:cubicBezTo>
                  <a:cubicBezTo>
                    <a:pt x="1848610" y="220901"/>
                    <a:pt x="1844419" y="222637"/>
                    <a:pt x="1840050" y="222637"/>
                  </a:cubicBezTo>
                  <a:lnTo>
                    <a:pt x="16475" y="222637"/>
                  </a:lnTo>
                  <a:cubicBezTo>
                    <a:pt x="12105" y="222637"/>
                    <a:pt x="7915" y="220901"/>
                    <a:pt x="4825" y="217811"/>
                  </a:cubicBezTo>
                  <a:cubicBezTo>
                    <a:pt x="1736" y="214722"/>
                    <a:pt x="0" y="210531"/>
                    <a:pt x="0" y="206162"/>
                  </a:cubicBezTo>
                  <a:lnTo>
                    <a:pt x="0" y="16475"/>
                  </a:lnTo>
                  <a:cubicBezTo>
                    <a:pt x="0" y="12105"/>
                    <a:pt x="1736" y="7915"/>
                    <a:pt x="4825" y="4825"/>
                  </a:cubicBezTo>
                  <a:cubicBezTo>
                    <a:pt x="7915" y="1736"/>
                    <a:pt x="12105" y="0"/>
                    <a:pt x="16475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1856525" cy="289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357227" y="5077912"/>
            <a:ext cx="7882493" cy="1203935"/>
            <a:chOff x="0" y="0"/>
            <a:chExt cx="2076048" cy="31708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076048" cy="317086"/>
            </a:xfrm>
            <a:custGeom>
              <a:avLst/>
              <a:gdLst/>
              <a:ahLst/>
              <a:cxnLst/>
              <a:rect r="r" b="b" t="t" l="l"/>
              <a:pathLst>
                <a:path h="317086" w="2076048">
                  <a:moveTo>
                    <a:pt x="14732" y="0"/>
                  </a:moveTo>
                  <a:lnTo>
                    <a:pt x="2061315" y="0"/>
                  </a:lnTo>
                  <a:cubicBezTo>
                    <a:pt x="2065222" y="0"/>
                    <a:pt x="2068970" y="1552"/>
                    <a:pt x="2071732" y="4315"/>
                  </a:cubicBezTo>
                  <a:cubicBezTo>
                    <a:pt x="2074495" y="7078"/>
                    <a:pt x="2076048" y="10825"/>
                    <a:pt x="2076048" y="14732"/>
                  </a:cubicBezTo>
                  <a:lnTo>
                    <a:pt x="2076048" y="302353"/>
                  </a:lnTo>
                  <a:cubicBezTo>
                    <a:pt x="2076048" y="310490"/>
                    <a:pt x="2069452" y="317086"/>
                    <a:pt x="2061315" y="317086"/>
                  </a:cubicBezTo>
                  <a:lnTo>
                    <a:pt x="14732" y="317086"/>
                  </a:lnTo>
                  <a:cubicBezTo>
                    <a:pt x="6596" y="317086"/>
                    <a:pt x="0" y="310490"/>
                    <a:pt x="0" y="302353"/>
                  </a:cubicBezTo>
                  <a:lnTo>
                    <a:pt x="0" y="14732"/>
                  </a:lnTo>
                  <a:cubicBezTo>
                    <a:pt x="0" y="6596"/>
                    <a:pt x="6596" y="0"/>
                    <a:pt x="14732" y="0"/>
                  </a:cubicBezTo>
                  <a:close/>
                </a:path>
              </a:pathLst>
            </a:custGeom>
            <a:solidFill>
              <a:srgbClr val="023D6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66675"/>
              <a:ext cx="2076048" cy="3837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57227" y="7328744"/>
            <a:ext cx="7882493" cy="1739491"/>
            <a:chOff x="0" y="0"/>
            <a:chExt cx="2076048" cy="45813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076048" cy="458138"/>
            </a:xfrm>
            <a:custGeom>
              <a:avLst/>
              <a:gdLst/>
              <a:ahLst/>
              <a:cxnLst/>
              <a:rect r="r" b="b" t="t" l="l"/>
              <a:pathLst>
                <a:path h="458138" w="2076048">
                  <a:moveTo>
                    <a:pt x="14732" y="0"/>
                  </a:moveTo>
                  <a:lnTo>
                    <a:pt x="2061315" y="0"/>
                  </a:lnTo>
                  <a:cubicBezTo>
                    <a:pt x="2065222" y="0"/>
                    <a:pt x="2068970" y="1552"/>
                    <a:pt x="2071732" y="4315"/>
                  </a:cubicBezTo>
                  <a:cubicBezTo>
                    <a:pt x="2074495" y="7078"/>
                    <a:pt x="2076048" y="10825"/>
                    <a:pt x="2076048" y="14732"/>
                  </a:cubicBezTo>
                  <a:lnTo>
                    <a:pt x="2076048" y="443405"/>
                  </a:lnTo>
                  <a:cubicBezTo>
                    <a:pt x="2076048" y="451542"/>
                    <a:pt x="2069452" y="458138"/>
                    <a:pt x="2061315" y="458138"/>
                  </a:cubicBezTo>
                  <a:lnTo>
                    <a:pt x="14732" y="458138"/>
                  </a:lnTo>
                  <a:cubicBezTo>
                    <a:pt x="10825" y="458138"/>
                    <a:pt x="7078" y="456585"/>
                    <a:pt x="4315" y="453823"/>
                  </a:cubicBezTo>
                  <a:cubicBezTo>
                    <a:pt x="1552" y="451060"/>
                    <a:pt x="0" y="447312"/>
                    <a:pt x="0" y="443405"/>
                  </a:cubicBezTo>
                  <a:lnTo>
                    <a:pt x="0" y="14732"/>
                  </a:lnTo>
                  <a:cubicBezTo>
                    <a:pt x="0" y="6596"/>
                    <a:pt x="6596" y="0"/>
                    <a:pt x="14732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66675"/>
              <a:ext cx="2076048" cy="5248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472527" y="5070884"/>
            <a:ext cx="7048992" cy="1191027"/>
            <a:chOff x="0" y="0"/>
            <a:chExt cx="1856525" cy="31368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856524" cy="313686"/>
            </a:xfrm>
            <a:custGeom>
              <a:avLst/>
              <a:gdLst/>
              <a:ahLst/>
              <a:cxnLst/>
              <a:rect r="r" b="b" t="t" l="l"/>
              <a:pathLst>
                <a:path h="313686" w="1856524">
                  <a:moveTo>
                    <a:pt x="16475" y="0"/>
                  </a:moveTo>
                  <a:lnTo>
                    <a:pt x="1840050" y="0"/>
                  </a:lnTo>
                  <a:cubicBezTo>
                    <a:pt x="1849149" y="0"/>
                    <a:pt x="1856524" y="7376"/>
                    <a:pt x="1856524" y="16475"/>
                  </a:cubicBezTo>
                  <a:lnTo>
                    <a:pt x="1856524" y="297211"/>
                  </a:lnTo>
                  <a:cubicBezTo>
                    <a:pt x="1856524" y="301581"/>
                    <a:pt x="1854789" y="305771"/>
                    <a:pt x="1851699" y="308861"/>
                  </a:cubicBezTo>
                  <a:cubicBezTo>
                    <a:pt x="1848610" y="311950"/>
                    <a:pt x="1844419" y="313686"/>
                    <a:pt x="1840050" y="313686"/>
                  </a:cubicBezTo>
                  <a:lnTo>
                    <a:pt x="16475" y="313686"/>
                  </a:lnTo>
                  <a:cubicBezTo>
                    <a:pt x="12105" y="313686"/>
                    <a:pt x="7915" y="311950"/>
                    <a:pt x="4825" y="308861"/>
                  </a:cubicBezTo>
                  <a:cubicBezTo>
                    <a:pt x="1736" y="305771"/>
                    <a:pt x="0" y="301581"/>
                    <a:pt x="0" y="297211"/>
                  </a:cubicBezTo>
                  <a:lnTo>
                    <a:pt x="0" y="16475"/>
                  </a:lnTo>
                  <a:cubicBezTo>
                    <a:pt x="0" y="12105"/>
                    <a:pt x="1736" y="7915"/>
                    <a:pt x="4825" y="4825"/>
                  </a:cubicBezTo>
                  <a:cubicBezTo>
                    <a:pt x="7915" y="1736"/>
                    <a:pt x="12105" y="0"/>
                    <a:pt x="16475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1856525" cy="3803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9474123" y="7258799"/>
            <a:ext cx="7047396" cy="1809436"/>
            <a:chOff x="0" y="0"/>
            <a:chExt cx="1856104" cy="476559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856104" cy="476559"/>
            </a:xfrm>
            <a:custGeom>
              <a:avLst/>
              <a:gdLst/>
              <a:ahLst/>
              <a:cxnLst/>
              <a:rect r="r" b="b" t="t" l="l"/>
              <a:pathLst>
                <a:path h="476559" w="1856104">
                  <a:moveTo>
                    <a:pt x="16478" y="0"/>
                  </a:moveTo>
                  <a:lnTo>
                    <a:pt x="1839626" y="0"/>
                  </a:lnTo>
                  <a:cubicBezTo>
                    <a:pt x="1848726" y="0"/>
                    <a:pt x="1856104" y="7378"/>
                    <a:pt x="1856104" y="16478"/>
                  </a:cubicBezTo>
                  <a:lnTo>
                    <a:pt x="1856104" y="460081"/>
                  </a:lnTo>
                  <a:cubicBezTo>
                    <a:pt x="1856104" y="464451"/>
                    <a:pt x="1854368" y="468643"/>
                    <a:pt x="1851278" y="471733"/>
                  </a:cubicBezTo>
                  <a:cubicBezTo>
                    <a:pt x="1848188" y="474823"/>
                    <a:pt x="1843996" y="476559"/>
                    <a:pt x="1839626" y="476559"/>
                  </a:cubicBezTo>
                  <a:lnTo>
                    <a:pt x="16478" y="476559"/>
                  </a:lnTo>
                  <a:cubicBezTo>
                    <a:pt x="7378" y="476559"/>
                    <a:pt x="0" y="469182"/>
                    <a:pt x="0" y="460081"/>
                  </a:cubicBezTo>
                  <a:lnTo>
                    <a:pt x="0" y="16478"/>
                  </a:lnTo>
                  <a:cubicBezTo>
                    <a:pt x="0" y="7378"/>
                    <a:pt x="7378" y="0"/>
                    <a:pt x="16478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66675"/>
              <a:ext cx="1856104" cy="5432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569969" y="5400776"/>
            <a:ext cx="7519962" cy="541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 strike="noStrike" u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Configuración completa de robots KUKA, FANUC &amp; ABB para líneas de producción automotriz.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571894" y="7835290"/>
            <a:ext cx="7518037" cy="541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Configuracion e </a:t>
            </a: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Implementación de SafeOperation, Dual Check Safety , SafeMove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709901" y="5400776"/>
            <a:ext cx="6492528" cy="541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Configuracion, y programacion de PLC en lineas nuevas, existentes o cambios en el proceso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858845" y="7460214"/>
            <a:ext cx="6343584" cy="1608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Reducción de tiempos de ciclo y mejora de eficiencia en líneas de producción activas.</a:t>
            </a:r>
          </a:p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Optencion de la calidad bajo los requerimentos y normas del cliente.</a:t>
            </a:r>
          </a:p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Asistencia técnica continua durante arranque, integración y liberación de calidad.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569969" y="4423773"/>
            <a:ext cx="6803282" cy="390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25"/>
              </a:lnSpc>
              <a:spcBef>
                <a:spcPct val="0"/>
              </a:spcBef>
            </a:pPr>
            <a:r>
              <a:rPr lang="en-US" b="true" sz="2250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Configuracion y Comisionamiento  de Robots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571894" y="6679575"/>
            <a:ext cx="7518037" cy="390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25"/>
              </a:lnSpc>
              <a:spcBef>
                <a:spcPct val="0"/>
              </a:spcBef>
            </a:pPr>
            <a:r>
              <a:rPr lang="en-US" b="true" sz="2250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SafeOperation, DCS, SafeMove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709901" y="4432663"/>
            <a:ext cx="6492528" cy="390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25"/>
              </a:lnSpc>
              <a:spcBef>
                <a:spcPct val="0"/>
              </a:spcBef>
            </a:pPr>
            <a:r>
              <a:rPr lang="en-US" b="true" sz="2250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Puesta en marcha y programacion de PLCs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857249" y="6436562"/>
            <a:ext cx="6664270" cy="761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25"/>
              </a:lnSpc>
              <a:spcBef>
                <a:spcPct val="0"/>
              </a:spcBef>
            </a:pPr>
            <a:r>
              <a:rPr lang="en-US" b="true" sz="2250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Optimización de Tiempo de Ciclo, Calidad y soporte a Produccion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16521518" y="0"/>
            <a:ext cx="5304425" cy="4558491"/>
            <a:chOff x="0" y="0"/>
            <a:chExt cx="812800" cy="6985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F81CA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40" id="40"/>
          <p:cNvSpPr/>
          <p:nvPr/>
        </p:nvSpPr>
        <p:spPr>
          <a:xfrm flipH="false" flipV="false" rot="-5400000">
            <a:off x="7641767" y="-85792"/>
            <a:ext cx="770205" cy="2920208"/>
          </a:xfrm>
          <a:custGeom>
            <a:avLst/>
            <a:gdLst/>
            <a:ahLst/>
            <a:cxnLst/>
            <a:rect r="r" b="b" t="t" l="l"/>
            <a:pathLst>
              <a:path h="2920208" w="770205">
                <a:moveTo>
                  <a:pt x="0" y="0"/>
                </a:moveTo>
                <a:lnTo>
                  <a:pt x="770204" y="0"/>
                </a:lnTo>
                <a:lnTo>
                  <a:pt x="770204" y="2920208"/>
                </a:lnTo>
                <a:lnTo>
                  <a:pt x="0" y="29202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51598" y="2457452"/>
            <a:ext cx="5582138" cy="1228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00"/>
              </a:lnSpc>
            </a:pPr>
            <a:r>
              <a:rPr lang="en-US" b="true" sz="3727">
                <a:solidFill>
                  <a:srgbClr val="0F81CA"/>
                </a:solidFill>
                <a:latin typeface="Karnchang SemiCondensed Semi-Bold"/>
                <a:ea typeface="Karnchang SemiCondensed Semi-Bold"/>
                <a:cs typeface="Karnchang SemiCondensed Semi-Bold"/>
                <a:sym typeface="Karnchang SemiCondensed Semi-Bold"/>
              </a:rPr>
              <a:t>De la Ingeniería a la Producción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51598" y="3754668"/>
            <a:ext cx="6634381" cy="2120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6"/>
              </a:lnSpc>
              <a:spcBef>
                <a:spcPct val="0"/>
              </a:spcBef>
            </a:pPr>
            <a:r>
              <a:rPr lang="en-US" sz="1997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Nuestro proceso integral garantiza resultados de calidad en cada etapa del ciclo de vida del servicio:</a:t>
            </a:r>
          </a:p>
          <a:p>
            <a:pPr algn="l" marL="0" indent="0" lvl="0">
              <a:lnSpc>
                <a:spcPts val="2796"/>
              </a:lnSpc>
              <a:spcBef>
                <a:spcPct val="0"/>
              </a:spcBef>
            </a:pPr>
            <a:r>
              <a:rPr lang="en-US" sz="1997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① Comisionamiento inicial  →  ② Integración de sistemas  →  ③ Programación de robots y PLC  →  ④ Optimización de tiempos de ciclo  →  ⑤ Liberación de calidad  →  ⑥ Soporte continuo en producción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1462856" y="594544"/>
            <a:ext cx="762503" cy="1630815"/>
          </a:xfrm>
          <a:custGeom>
            <a:avLst/>
            <a:gdLst/>
            <a:ahLst/>
            <a:cxnLst/>
            <a:rect r="r" b="b" t="t" l="l"/>
            <a:pathLst>
              <a:path h="1630815" w="762503">
                <a:moveTo>
                  <a:pt x="0" y="0"/>
                </a:moveTo>
                <a:lnTo>
                  <a:pt x="762503" y="0"/>
                </a:lnTo>
                <a:lnTo>
                  <a:pt x="762503" y="1630815"/>
                </a:lnTo>
                <a:lnTo>
                  <a:pt x="0" y="16308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2345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6972531"/>
            <a:ext cx="7918348" cy="4355091"/>
          </a:xfrm>
          <a:custGeom>
            <a:avLst/>
            <a:gdLst/>
            <a:ahLst/>
            <a:cxnLst/>
            <a:rect r="r" b="b" t="t" l="l"/>
            <a:pathLst>
              <a:path h="4355091" w="7918348">
                <a:moveTo>
                  <a:pt x="0" y="0"/>
                </a:moveTo>
                <a:lnTo>
                  <a:pt x="7918348" y="0"/>
                </a:lnTo>
                <a:lnTo>
                  <a:pt x="7918348" y="4355091"/>
                </a:lnTo>
                <a:lnTo>
                  <a:pt x="0" y="43550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434083" y="1500682"/>
            <a:ext cx="10367060" cy="4787150"/>
            <a:chOff x="0" y="0"/>
            <a:chExt cx="1512673" cy="698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512673" cy="698500"/>
            </a:xfrm>
            <a:custGeom>
              <a:avLst/>
              <a:gdLst/>
              <a:ahLst/>
              <a:cxnLst/>
              <a:rect r="r" b="b" t="t" l="l"/>
              <a:pathLst>
                <a:path h="698500" w="1512673">
                  <a:moveTo>
                    <a:pt x="1512673" y="349250"/>
                  </a:moveTo>
                  <a:lnTo>
                    <a:pt x="130947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309473" y="0"/>
                  </a:lnTo>
                  <a:lnTo>
                    <a:pt x="1512673" y="349250"/>
                  </a:lnTo>
                  <a:close/>
                </a:path>
              </a:pathLst>
            </a:custGeom>
            <a:solidFill>
              <a:srgbClr val="0F81CA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14300" y="-38100"/>
              <a:ext cx="1284073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015389" y="1028700"/>
            <a:ext cx="4437699" cy="3758450"/>
            <a:chOff x="0" y="0"/>
            <a:chExt cx="824737" cy="698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24737" cy="698500"/>
            </a:xfrm>
            <a:custGeom>
              <a:avLst/>
              <a:gdLst/>
              <a:ahLst/>
              <a:cxnLst/>
              <a:rect r="r" b="b" t="t" l="l"/>
              <a:pathLst>
                <a:path h="698500" w="824737">
                  <a:moveTo>
                    <a:pt x="824737" y="349250"/>
                  </a:moveTo>
                  <a:lnTo>
                    <a:pt x="621537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21537" y="0"/>
                  </a:lnTo>
                  <a:lnTo>
                    <a:pt x="824737" y="349250"/>
                  </a:lnTo>
                  <a:close/>
                </a:path>
              </a:pathLst>
            </a:custGeom>
            <a:solidFill>
              <a:srgbClr val="023D6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14300" y="-38100"/>
              <a:ext cx="596137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10800000">
            <a:off x="9144000" y="2217384"/>
            <a:ext cx="9144000" cy="6266204"/>
            <a:chOff x="0" y="0"/>
            <a:chExt cx="1023773" cy="701571"/>
          </a:xfrm>
        </p:grpSpPr>
        <p:sp>
          <p:nvSpPr>
            <p:cNvPr name="Freeform 13" id="13"/>
            <p:cNvSpPr/>
            <p:nvPr/>
          </p:nvSpPr>
          <p:spPr>
            <a:xfrm flipH="false" flipV="false" rot="-10800000">
              <a:off x="0" y="0"/>
              <a:ext cx="1023773" cy="701571"/>
            </a:xfrm>
            <a:custGeom>
              <a:avLst/>
              <a:gdLst/>
              <a:ahLst/>
              <a:cxnLst/>
              <a:rect r="r" b="b" t="t" l="l"/>
              <a:pathLst>
                <a:path h="701571" w="1023773">
                  <a:moveTo>
                    <a:pt x="203200" y="701571"/>
                  </a:moveTo>
                  <a:lnTo>
                    <a:pt x="1023773" y="701571"/>
                  </a:lnTo>
                  <a:lnTo>
                    <a:pt x="1023773" y="0"/>
                  </a:lnTo>
                  <a:lnTo>
                    <a:pt x="203200" y="0"/>
                  </a:lnTo>
                  <a:lnTo>
                    <a:pt x="0" y="350786"/>
                  </a:lnTo>
                  <a:lnTo>
                    <a:pt x="203200" y="701571"/>
                  </a:lnTo>
                  <a:close/>
                </a:path>
              </a:pathLst>
            </a:custGeom>
            <a:blipFill>
              <a:blip r:embed="rId6"/>
              <a:stretch>
                <a:fillRect l="-481" t="0" r="-481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7526404" y="6676208"/>
            <a:ext cx="1689366" cy="1465525"/>
          </a:xfrm>
          <a:custGeom>
            <a:avLst/>
            <a:gdLst/>
            <a:ahLst/>
            <a:cxnLst/>
            <a:rect r="r" b="b" t="t" l="l"/>
            <a:pathLst>
              <a:path h="1465525" w="1689366">
                <a:moveTo>
                  <a:pt x="0" y="0"/>
                </a:moveTo>
                <a:lnTo>
                  <a:pt x="1689366" y="0"/>
                </a:lnTo>
                <a:lnTo>
                  <a:pt x="1689366" y="1465525"/>
                </a:lnTo>
                <a:lnTo>
                  <a:pt x="0" y="14655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51598" y="1432661"/>
            <a:ext cx="8270814" cy="2367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14"/>
              </a:lnSpc>
              <a:spcBef>
                <a:spcPct val="0"/>
              </a:spcBef>
            </a:pPr>
            <a:r>
              <a:rPr lang="en-US" b="true" sz="7194" strike="noStrike" u="none">
                <a:solidFill>
                  <a:srgbClr val="0F81CA"/>
                </a:solidFill>
                <a:latin typeface="Karnchang SemiCondensed Semi-Bold"/>
                <a:ea typeface="Karnchang SemiCondensed Semi-Bold"/>
                <a:cs typeface="Karnchang SemiCondensed Semi-Bold"/>
                <a:sym typeface="Karnchang SemiCondensed Semi-Bold"/>
              </a:rPr>
              <a:t>¿Por Qué</a:t>
            </a:r>
          </a:p>
          <a:p>
            <a:pPr algn="l" marL="0" indent="0" lvl="0">
              <a:lnSpc>
                <a:spcPts val="7914"/>
              </a:lnSpc>
              <a:spcBef>
                <a:spcPct val="0"/>
              </a:spcBef>
            </a:pPr>
            <a:r>
              <a:rPr lang="en-US" b="true" sz="7194" strike="noStrike" u="none">
                <a:solidFill>
                  <a:srgbClr val="0F81CA"/>
                </a:solidFill>
                <a:latin typeface="Karnchang SemiCondensed Semi-Bold"/>
                <a:ea typeface="Karnchang SemiCondensed Semi-Bold"/>
                <a:cs typeface="Karnchang SemiCondensed Semi-Bold"/>
                <a:sym typeface="Karnchang SemiCondensed Semi-Bold"/>
              </a:rPr>
              <a:t>Elegirnos?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974627" y="1834135"/>
            <a:ext cx="6546892" cy="1194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1"/>
              </a:lnSpc>
              <a:spcBef>
                <a:spcPct val="0"/>
              </a:spcBef>
            </a:pPr>
            <a:r>
              <a:rPr lang="en-US" sz="1708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Somos el socio estratégico ideal para tu planta. Combinamos experiencia internacional, dominio técnico multi-marca y soporte integral para llevar tu automatización al siguiente nivel.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28700" y="4276826"/>
            <a:ext cx="3845732" cy="852351"/>
            <a:chOff x="0" y="0"/>
            <a:chExt cx="1012868" cy="22448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12868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4291"/>
                  </a:lnTo>
                  <a:cubicBezTo>
                    <a:pt x="1012868" y="202299"/>
                    <a:pt x="1009686" y="209980"/>
                    <a:pt x="1004023" y="215643"/>
                  </a:cubicBezTo>
                  <a:cubicBezTo>
                    <a:pt x="998360" y="221306"/>
                    <a:pt x="990679" y="224488"/>
                    <a:pt x="982671" y="224488"/>
                  </a:cubicBezTo>
                  <a:lnTo>
                    <a:pt x="30197" y="224488"/>
                  </a:lnTo>
                  <a:cubicBezTo>
                    <a:pt x="13520" y="224488"/>
                    <a:pt x="0" y="210968"/>
                    <a:pt x="0" y="194291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1012868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-1135635" y="6895979"/>
            <a:ext cx="7918348" cy="4889580"/>
          </a:xfrm>
          <a:custGeom>
            <a:avLst/>
            <a:gdLst/>
            <a:ahLst/>
            <a:cxnLst/>
            <a:rect r="r" b="b" t="t" l="l"/>
            <a:pathLst>
              <a:path h="4889580" w="7918348">
                <a:moveTo>
                  <a:pt x="0" y="0"/>
                </a:moveTo>
                <a:lnTo>
                  <a:pt x="7918348" y="0"/>
                </a:lnTo>
                <a:lnTo>
                  <a:pt x="7918348" y="4889580"/>
                </a:lnTo>
                <a:lnTo>
                  <a:pt x="0" y="4889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6897214"/>
            <a:ext cx="3845732" cy="852351"/>
            <a:chOff x="0" y="0"/>
            <a:chExt cx="1012868" cy="22448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12868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4291"/>
                  </a:lnTo>
                  <a:cubicBezTo>
                    <a:pt x="1012868" y="202299"/>
                    <a:pt x="1009686" y="209980"/>
                    <a:pt x="1004023" y="215643"/>
                  </a:cubicBezTo>
                  <a:cubicBezTo>
                    <a:pt x="998360" y="221306"/>
                    <a:pt x="990679" y="224488"/>
                    <a:pt x="982671" y="224488"/>
                  </a:cubicBezTo>
                  <a:lnTo>
                    <a:pt x="30197" y="224488"/>
                  </a:lnTo>
                  <a:cubicBezTo>
                    <a:pt x="13520" y="224488"/>
                    <a:pt x="0" y="210968"/>
                    <a:pt x="0" y="194291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012868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158586" y="4276826"/>
            <a:ext cx="3842539" cy="845323"/>
            <a:chOff x="0" y="0"/>
            <a:chExt cx="1012027" cy="22263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12027" cy="222637"/>
            </a:xfrm>
            <a:custGeom>
              <a:avLst/>
              <a:gdLst/>
              <a:ahLst/>
              <a:cxnLst/>
              <a:rect r="r" b="b" t="t" l="l"/>
              <a:pathLst>
                <a:path h="222637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2415"/>
                  </a:lnTo>
                  <a:cubicBezTo>
                    <a:pt x="1012027" y="200430"/>
                    <a:pt x="1008843" y="208117"/>
                    <a:pt x="1003175" y="213785"/>
                  </a:cubicBezTo>
                  <a:cubicBezTo>
                    <a:pt x="997507" y="219452"/>
                    <a:pt x="989820" y="222637"/>
                    <a:pt x="981805" y="222637"/>
                  </a:cubicBezTo>
                  <a:lnTo>
                    <a:pt x="30222" y="222637"/>
                  </a:lnTo>
                  <a:cubicBezTo>
                    <a:pt x="22207" y="222637"/>
                    <a:pt x="14519" y="219452"/>
                    <a:pt x="8852" y="213785"/>
                  </a:cubicBezTo>
                  <a:cubicBezTo>
                    <a:pt x="3184" y="208117"/>
                    <a:pt x="0" y="200430"/>
                    <a:pt x="0" y="192415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012027" cy="289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158586" y="6897214"/>
            <a:ext cx="3842539" cy="852351"/>
            <a:chOff x="0" y="0"/>
            <a:chExt cx="1012027" cy="22448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12027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4266"/>
                  </a:lnTo>
                  <a:cubicBezTo>
                    <a:pt x="1012027" y="202281"/>
                    <a:pt x="1008843" y="209968"/>
                    <a:pt x="1003175" y="215636"/>
                  </a:cubicBezTo>
                  <a:cubicBezTo>
                    <a:pt x="997507" y="221303"/>
                    <a:pt x="989820" y="224488"/>
                    <a:pt x="981805" y="224488"/>
                  </a:cubicBezTo>
                  <a:lnTo>
                    <a:pt x="30222" y="224488"/>
                  </a:lnTo>
                  <a:cubicBezTo>
                    <a:pt x="22207" y="224488"/>
                    <a:pt x="14519" y="221303"/>
                    <a:pt x="8852" y="215636"/>
                  </a:cubicBezTo>
                  <a:cubicBezTo>
                    <a:pt x="3184" y="209968"/>
                    <a:pt x="0" y="202281"/>
                    <a:pt x="0" y="194266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1012027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286875" y="4276826"/>
            <a:ext cx="3842539" cy="845323"/>
            <a:chOff x="0" y="0"/>
            <a:chExt cx="1012027" cy="22263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12027" cy="222637"/>
            </a:xfrm>
            <a:custGeom>
              <a:avLst/>
              <a:gdLst/>
              <a:ahLst/>
              <a:cxnLst/>
              <a:rect r="r" b="b" t="t" l="l"/>
              <a:pathLst>
                <a:path h="222637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2415"/>
                  </a:lnTo>
                  <a:cubicBezTo>
                    <a:pt x="1012027" y="200430"/>
                    <a:pt x="1008843" y="208117"/>
                    <a:pt x="1003175" y="213785"/>
                  </a:cubicBezTo>
                  <a:cubicBezTo>
                    <a:pt x="997507" y="219452"/>
                    <a:pt x="989820" y="222637"/>
                    <a:pt x="981805" y="222637"/>
                  </a:cubicBezTo>
                  <a:lnTo>
                    <a:pt x="30222" y="222637"/>
                  </a:lnTo>
                  <a:cubicBezTo>
                    <a:pt x="22207" y="222637"/>
                    <a:pt x="14519" y="219452"/>
                    <a:pt x="8852" y="213785"/>
                  </a:cubicBezTo>
                  <a:cubicBezTo>
                    <a:pt x="3184" y="208117"/>
                    <a:pt x="0" y="200430"/>
                    <a:pt x="0" y="192415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66675"/>
              <a:ext cx="1012027" cy="289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286875" y="6897214"/>
            <a:ext cx="3842539" cy="852351"/>
            <a:chOff x="0" y="0"/>
            <a:chExt cx="1012027" cy="22448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12027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027">
                  <a:moveTo>
                    <a:pt x="30222" y="0"/>
                  </a:moveTo>
                  <a:lnTo>
                    <a:pt x="981805" y="0"/>
                  </a:lnTo>
                  <a:cubicBezTo>
                    <a:pt x="989820" y="0"/>
                    <a:pt x="997507" y="3184"/>
                    <a:pt x="1003175" y="8852"/>
                  </a:cubicBezTo>
                  <a:cubicBezTo>
                    <a:pt x="1008843" y="14519"/>
                    <a:pt x="1012027" y="22207"/>
                    <a:pt x="1012027" y="30222"/>
                  </a:cubicBezTo>
                  <a:lnTo>
                    <a:pt x="1012027" y="194266"/>
                  </a:lnTo>
                  <a:cubicBezTo>
                    <a:pt x="1012027" y="202281"/>
                    <a:pt x="1008843" y="209968"/>
                    <a:pt x="1003175" y="215636"/>
                  </a:cubicBezTo>
                  <a:cubicBezTo>
                    <a:pt x="997507" y="221303"/>
                    <a:pt x="989820" y="224488"/>
                    <a:pt x="981805" y="224488"/>
                  </a:cubicBezTo>
                  <a:lnTo>
                    <a:pt x="30222" y="224488"/>
                  </a:lnTo>
                  <a:cubicBezTo>
                    <a:pt x="22207" y="224488"/>
                    <a:pt x="14519" y="221303"/>
                    <a:pt x="8852" y="215636"/>
                  </a:cubicBezTo>
                  <a:cubicBezTo>
                    <a:pt x="3184" y="209968"/>
                    <a:pt x="0" y="202281"/>
                    <a:pt x="0" y="194266"/>
                  </a:cubicBezTo>
                  <a:lnTo>
                    <a:pt x="0" y="30222"/>
                  </a:lnTo>
                  <a:cubicBezTo>
                    <a:pt x="0" y="22207"/>
                    <a:pt x="3184" y="14519"/>
                    <a:pt x="8852" y="8852"/>
                  </a:cubicBezTo>
                  <a:cubicBezTo>
                    <a:pt x="14519" y="3184"/>
                    <a:pt x="22207" y="0"/>
                    <a:pt x="30222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66675"/>
              <a:ext cx="1012027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413568" y="4276826"/>
            <a:ext cx="3845732" cy="845323"/>
            <a:chOff x="0" y="0"/>
            <a:chExt cx="1012868" cy="22263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12868" cy="222637"/>
            </a:xfrm>
            <a:custGeom>
              <a:avLst/>
              <a:gdLst/>
              <a:ahLst/>
              <a:cxnLst/>
              <a:rect r="r" b="b" t="t" l="l"/>
              <a:pathLst>
                <a:path h="222637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2440"/>
                  </a:lnTo>
                  <a:cubicBezTo>
                    <a:pt x="1012868" y="200448"/>
                    <a:pt x="1009686" y="208129"/>
                    <a:pt x="1004023" y="213792"/>
                  </a:cubicBezTo>
                  <a:cubicBezTo>
                    <a:pt x="998360" y="219455"/>
                    <a:pt x="990679" y="222637"/>
                    <a:pt x="982671" y="222637"/>
                  </a:cubicBezTo>
                  <a:lnTo>
                    <a:pt x="30197" y="222637"/>
                  </a:lnTo>
                  <a:cubicBezTo>
                    <a:pt x="22188" y="222637"/>
                    <a:pt x="14507" y="219455"/>
                    <a:pt x="8844" y="213792"/>
                  </a:cubicBezTo>
                  <a:cubicBezTo>
                    <a:pt x="3181" y="208129"/>
                    <a:pt x="0" y="200448"/>
                    <a:pt x="0" y="192440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1012868" cy="289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3413568" y="6897214"/>
            <a:ext cx="3845732" cy="852351"/>
            <a:chOff x="0" y="0"/>
            <a:chExt cx="1012868" cy="22448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12868" cy="224488"/>
            </a:xfrm>
            <a:custGeom>
              <a:avLst/>
              <a:gdLst/>
              <a:ahLst/>
              <a:cxnLst/>
              <a:rect r="r" b="b" t="t" l="l"/>
              <a:pathLst>
                <a:path h="224488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194291"/>
                  </a:lnTo>
                  <a:cubicBezTo>
                    <a:pt x="1012868" y="202299"/>
                    <a:pt x="1009686" y="209980"/>
                    <a:pt x="1004023" y="215643"/>
                  </a:cubicBezTo>
                  <a:cubicBezTo>
                    <a:pt x="998360" y="221306"/>
                    <a:pt x="990679" y="224488"/>
                    <a:pt x="982671" y="224488"/>
                  </a:cubicBezTo>
                  <a:lnTo>
                    <a:pt x="30197" y="224488"/>
                  </a:lnTo>
                  <a:cubicBezTo>
                    <a:pt x="13520" y="224488"/>
                    <a:pt x="0" y="210968"/>
                    <a:pt x="0" y="194291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52BB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66675"/>
              <a:ext cx="1012868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28700" y="5129177"/>
            <a:ext cx="3845732" cy="1510862"/>
            <a:chOff x="0" y="0"/>
            <a:chExt cx="1012868" cy="39792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12868" cy="397922"/>
            </a:xfrm>
            <a:custGeom>
              <a:avLst/>
              <a:gdLst/>
              <a:ahLst/>
              <a:cxnLst/>
              <a:rect r="r" b="b" t="t" l="l"/>
              <a:pathLst>
                <a:path h="39792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726"/>
                  </a:lnTo>
                  <a:cubicBezTo>
                    <a:pt x="1012868" y="375734"/>
                    <a:pt x="1009686" y="383415"/>
                    <a:pt x="1004023" y="389078"/>
                  </a:cubicBezTo>
                  <a:cubicBezTo>
                    <a:pt x="998360" y="394741"/>
                    <a:pt x="990679" y="397922"/>
                    <a:pt x="982671" y="397922"/>
                  </a:cubicBezTo>
                  <a:lnTo>
                    <a:pt x="30197" y="397922"/>
                  </a:lnTo>
                  <a:cubicBezTo>
                    <a:pt x="22188" y="397922"/>
                    <a:pt x="14507" y="394741"/>
                    <a:pt x="8844" y="389078"/>
                  </a:cubicBezTo>
                  <a:cubicBezTo>
                    <a:pt x="3181" y="383415"/>
                    <a:pt x="0" y="375734"/>
                    <a:pt x="0" y="36772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66675"/>
              <a:ext cx="1012868" cy="464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28700" y="7749565"/>
            <a:ext cx="3845732" cy="1508735"/>
            <a:chOff x="0" y="0"/>
            <a:chExt cx="1012868" cy="397362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12868" cy="397362"/>
            </a:xfrm>
            <a:custGeom>
              <a:avLst/>
              <a:gdLst/>
              <a:ahLst/>
              <a:cxnLst/>
              <a:rect r="r" b="b" t="t" l="l"/>
              <a:pathLst>
                <a:path h="39736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166"/>
                  </a:lnTo>
                  <a:cubicBezTo>
                    <a:pt x="1012868" y="375174"/>
                    <a:pt x="1009686" y="382855"/>
                    <a:pt x="1004023" y="388518"/>
                  </a:cubicBezTo>
                  <a:cubicBezTo>
                    <a:pt x="998360" y="394181"/>
                    <a:pt x="990679" y="397362"/>
                    <a:pt x="982671" y="397362"/>
                  </a:cubicBezTo>
                  <a:lnTo>
                    <a:pt x="30197" y="397362"/>
                  </a:lnTo>
                  <a:cubicBezTo>
                    <a:pt x="22188" y="397362"/>
                    <a:pt x="14507" y="394181"/>
                    <a:pt x="8844" y="388518"/>
                  </a:cubicBezTo>
                  <a:cubicBezTo>
                    <a:pt x="3181" y="382855"/>
                    <a:pt x="0" y="375174"/>
                    <a:pt x="0" y="36716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66675"/>
              <a:ext cx="1012868" cy="464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5156989" y="5122149"/>
            <a:ext cx="3845732" cy="1517890"/>
            <a:chOff x="0" y="0"/>
            <a:chExt cx="1012868" cy="39977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12868" cy="399773"/>
            </a:xfrm>
            <a:custGeom>
              <a:avLst/>
              <a:gdLst/>
              <a:ahLst/>
              <a:cxnLst/>
              <a:rect r="r" b="b" t="t" l="l"/>
              <a:pathLst>
                <a:path h="39977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9577"/>
                  </a:lnTo>
                  <a:cubicBezTo>
                    <a:pt x="1012868" y="377585"/>
                    <a:pt x="1009686" y="385266"/>
                    <a:pt x="1004023" y="390929"/>
                  </a:cubicBezTo>
                  <a:cubicBezTo>
                    <a:pt x="998360" y="396592"/>
                    <a:pt x="990679" y="399773"/>
                    <a:pt x="982671" y="399773"/>
                  </a:cubicBezTo>
                  <a:lnTo>
                    <a:pt x="30197" y="399773"/>
                  </a:lnTo>
                  <a:cubicBezTo>
                    <a:pt x="22188" y="399773"/>
                    <a:pt x="14507" y="396592"/>
                    <a:pt x="8844" y="390929"/>
                  </a:cubicBezTo>
                  <a:cubicBezTo>
                    <a:pt x="3181" y="385266"/>
                    <a:pt x="0" y="377585"/>
                    <a:pt x="0" y="369577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66675"/>
              <a:ext cx="1012868" cy="46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5156989" y="7749565"/>
            <a:ext cx="3845732" cy="1508735"/>
            <a:chOff x="0" y="0"/>
            <a:chExt cx="1012868" cy="39736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012868" cy="397362"/>
            </a:xfrm>
            <a:custGeom>
              <a:avLst/>
              <a:gdLst/>
              <a:ahLst/>
              <a:cxnLst/>
              <a:rect r="r" b="b" t="t" l="l"/>
              <a:pathLst>
                <a:path h="39736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166"/>
                  </a:lnTo>
                  <a:cubicBezTo>
                    <a:pt x="1012868" y="375174"/>
                    <a:pt x="1009686" y="382855"/>
                    <a:pt x="1004023" y="388518"/>
                  </a:cubicBezTo>
                  <a:cubicBezTo>
                    <a:pt x="998360" y="394181"/>
                    <a:pt x="990679" y="397362"/>
                    <a:pt x="982671" y="397362"/>
                  </a:cubicBezTo>
                  <a:lnTo>
                    <a:pt x="30197" y="397362"/>
                  </a:lnTo>
                  <a:cubicBezTo>
                    <a:pt x="22188" y="397362"/>
                    <a:pt x="14507" y="394181"/>
                    <a:pt x="8844" y="388518"/>
                  </a:cubicBezTo>
                  <a:cubicBezTo>
                    <a:pt x="3181" y="382855"/>
                    <a:pt x="0" y="375174"/>
                    <a:pt x="0" y="36716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0" y="-66675"/>
              <a:ext cx="1012868" cy="464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9285279" y="5122149"/>
            <a:ext cx="3845732" cy="1517890"/>
            <a:chOff x="0" y="0"/>
            <a:chExt cx="1012868" cy="399773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012868" cy="399773"/>
            </a:xfrm>
            <a:custGeom>
              <a:avLst/>
              <a:gdLst/>
              <a:ahLst/>
              <a:cxnLst/>
              <a:rect r="r" b="b" t="t" l="l"/>
              <a:pathLst>
                <a:path h="39977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9577"/>
                  </a:lnTo>
                  <a:cubicBezTo>
                    <a:pt x="1012868" y="377585"/>
                    <a:pt x="1009686" y="385266"/>
                    <a:pt x="1004023" y="390929"/>
                  </a:cubicBezTo>
                  <a:cubicBezTo>
                    <a:pt x="998360" y="396592"/>
                    <a:pt x="990679" y="399773"/>
                    <a:pt x="982671" y="399773"/>
                  </a:cubicBezTo>
                  <a:lnTo>
                    <a:pt x="30197" y="399773"/>
                  </a:lnTo>
                  <a:cubicBezTo>
                    <a:pt x="22188" y="399773"/>
                    <a:pt x="14507" y="396592"/>
                    <a:pt x="8844" y="390929"/>
                  </a:cubicBezTo>
                  <a:cubicBezTo>
                    <a:pt x="3181" y="385266"/>
                    <a:pt x="0" y="377585"/>
                    <a:pt x="0" y="369577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66675"/>
              <a:ext cx="1012868" cy="46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9285279" y="7749565"/>
            <a:ext cx="3845732" cy="1508735"/>
            <a:chOff x="0" y="0"/>
            <a:chExt cx="1012868" cy="397362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012868" cy="397362"/>
            </a:xfrm>
            <a:custGeom>
              <a:avLst/>
              <a:gdLst/>
              <a:ahLst/>
              <a:cxnLst/>
              <a:rect r="r" b="b" t="t" l="l"/>
              <a:pathLst>
                <a:path h="39736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166"/>
                  </a:lnTo>
                  <a:cubicBezTo>
                    <a:pt x="1012868" y="375174"/>
                    <a:pt x="1009686" y="382855"/>
                    <a:pt x="1004023" y="388518"/>
                  </a:cubicBezTo>
                  <a:cubicBezTo>
                    <a:pt x="998360" y="394181"/>
                    <a:pt x="990679" y="397362"/>
                    <a:pt x="982671" y="397362"/>
                  </a:cubicBezTo>
                  <a:lnTo>
                    <a:pt x="30197" y="397362"/>
                  </a:lnTo>
                  <a:cubicBezTo>
                    <a:pt x="22188" y="397362"/>
                    <a:pt x="14507" y="394181"/>
                    <a:pt x="8844" y="388518"/>
                  </a:cubicBezTo>
                  <a:cubicBezTo>
                    <a:pt x="3181" y="382855"/>
                    <a:pt x="0" y="375174"/>
                    <a:pt x="0" y="36716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0" y="-66675"/>
              <a:ext cx="1012868" cy="464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3413568" y="5122149"/>
            <a:ext cx="3845732" cy="1517890"/>
            <a:chOff x="0" y="0"/>
            <a:chExt cx="1012868" cy="399773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012868" cy="399773"/>
            </a:xfrm>
            <a:custGeom>
              <a:avLst/>
              <a:gdLst/>
              <a:ahLst/>
              <a:cxnLst/>
              <a:rect r="r" b="b" t="t" l="l"/>
              <a:pathLst>
                <a:path h="399773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9577"/>
                  </a:lnTo>
                  <a:cubicBezTo>
                    <a:pt x="1012868" y="377585"/>
                    <a:pt x="1009686" y="385266"/>
                    <a:pt x="1004023" y="390929"/>
                  </a:cubicBezTo>
                  <a:cubicBezTo>
                    <a:pt x="998360" y="396592"/>
                    <a:pt x="990679" y="399773"/>
                    <a:pt x="982671" y="399773"/>
                  </a:cubicBezTo>
                  <a:lnTo>
                    <a:pt x="30197" y="399773"/>
                  </a:lnTo>
                  <a:cubicBezTo>
                    <a:pt x="22188" y="399773"/>
                    <a:pt x="14507" y="396592"/>
                    <a:pt x="8844" y="390929"/>
                  </a:cubicBezTo>
                  <a:cubicBezTo>
                    <a:pt x="3181" y="385266"/>
                    <a:pt x="0" y="377585"/>
                    <a:pt x="0" y="369577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0" y="-66675"/>
              <a:ext cx="1012868" cy="4664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3413568" y="7749565"/>
            <a:ext cx="3845732" cy="1508735"/>
            <a:chOff x="0" y="0"/>
            <a:chExt cx="1012868" cy="397362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012868" cy="397362"/>
            </a:xfrm>
            <a:custGeom>
              <a:avLst/>
              <a:gdLst/>
              <a:ahLst/>
              <a:cxnLst/>
              <a:rect r="r" b="b" t="t" l="l"/>
              <a:pathLst>
                <a:path h="397362" w="1012868">
                  <a:moveTo>
                    <a:pt x="30197" y="0"/>
                  </a:moveTo>
                  <a:lnTo>
                    <a:pt x="982671" y="0"/>
                  </a:lnTo>
                  <a:cubicBezTo>
                    <a:pt x="999348" y="0"/>
                    <a:pt x="1012868" y="13520"/>
                    <a:pt x="1012868" y="30197"/>
                  </a:cubicBezTo>
                  <a:lnTo>
                    <a:pt x="1012868" y="367166"/>
                  </a:lnTo>
                  <a:cubicBezTo>
                    <a:pt x="1012868" y="375174"/>
                    <a:pt x="1009686" y="382855"/>
                    <a:pt x="1004023" y="388518"/>
                  </a:cubicBezTo>
                  <a:cubicBezTo>
                    <a:pt x="998360" y="394181"/>
                    <a:pt x="990679" y="397362"/>
                    <a:pt x="982671" y="397362"/>
                  </a:cubicBezTo>
                  <a:lnTo>
                    <a:pt x="30197" y="397362"/>
                  </a:lnTo>
                  <a:cubicBezTo>
                    <a:pt x="22188" y="397362"/>
                    <a:pt x="14507" y="394181"/>
                    <a:pt x="8844" y="388518"/>
                  </a:cubicBezTo>
                  <a:cubicBezTo>
                    <a:pt x="3181" y="382855"/>
                    <a:pt x="0" y="375174"/>
                    <a:pt x="0" y="367166"/>
                  </a:cubicBezTo>
                  <a:lnTo>
                    <a:pt x="0" y="30197"/>
                  </a:lnTo>
                  <a:cubicBezTo>
                    <a:pt x="0" y="22188"/>
                    <a:pt x="3181" y="14507"/>
                    <a:pt x="8844" y="8844"/>
                  </a:cubicBezTo>
                  <a:cubicBezTo>
                    <a:pt x="14507" y="3181"/>
                    <a:pt x="22188" y="0"/>
                    <a:pt x="30197" y="0"/>
                  </a:cubicBezTo>
                  <a:close/>
                </a:path>
              </a:pathLst>
            </a:custGeom>
            <a:solidFill>
              <a:srgbClr val="023D63"/>
            </a:solidFill>
            <a:ln cap="sq">
              <a:noFill/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0" y="-66675"/>
              <a:ext cx="1012868" cy="464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3" id="53"/>
          <p:cNvSpPr txBox="true"/>
          <p:nvPr/>
        </p:nvSpPr>
        <p:spPr>
          <a:xfrm rot="0">
            <a:off x="1241442" y="5323564"/>
            <a:ext cx="3420247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 strike="noStrike" u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Proyectos ejecutados en México, EE.UU. y Alemania con estándares de clase mundial.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241442" y="7946402"/>
            <a:ext cx="3420247" cy="1074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Acompañamiento completo desde la instalación hasta la liberación y soporte en producción.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5371656" y="5323564"/>
            <a:ext cx="3416398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Dominio técnico en KUKA, FANUC y ABB para adaptarnos a cualquier entorno industrial.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5371656" y="7946402"/>
            <a:ext cx="3416398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Reducción de tiempos de ciclo y mejora continua de la eficiencia productiva.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9522653" y="5323564"/>
            <a:ext cx="3370984" cy="1074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Implementación de SafeOperation, DCS y SafeMove garantizando entornos de trabajo seguros y normativos.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9522653" y="7946402"/>
            <a:ext cx="3370984" cy="1074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Experiencia comprobada con Tesla, BMW, VW, Mercedes-Benz,  Rivian, et., bajo sus estándares exigentes.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3650942" y="5323564"/>
            <a:ext cx="3370984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Equipo técnico disponible para arranques, contingencias y soporte en planta con rapidez.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3650942" y="7946402"/>
            <a:ext cx="3370984" cy="807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24"/>
              </a:lnSpc>
            </a:pPr>
            <a:r>
              <a:rPr lang="en-US" sz="16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Orientados a cumplir objetivos de calidad, tiempo y costo en cada proyecto asignado.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241442" y="4529512"/>
            <a:ext cx="3420247" cy="300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7"/>
              </a:lnSpc>
              <a:spcBef>
                <a:spcPct val="0"/>
              </a:spcBef>
            </a:pPr>
            <a:r>
              <a:rPr lang="en-US" b="true" sz="182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Experiencia Internacional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241442" y="7158790"/>
            <a:ext cx="3420247" cy="300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7"/>
              </a:lnSpc>
              <a:spcBef>
                <a:spcPct val="0"/>
              </a:spcBef>
            </a:pPr>
            <a:r>
              <a:rPr lang="en-US" b="true" sz="182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Soporte Integral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5371656" y="4538402"/>
            <a:ext cx="3416398" cy="300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7"/>
              </a:lnSpc>
              <a:spcBef>
                <a:spcPct val="0"/>
              </a:spcBef>
            </a:pPr>
            <a:r>
              <a:rPr lang="en-US" b="true" sz="182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Especialización Multi-Marca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5371656" y="7158790"/>
            <a:ext cx="3416398" cy="300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7"/>
              </a:lnSpc>
              <a:spcBef>
                <a:spcPct val="0"/>
              </a:spcBef>
            </a:pPr>
            <a:r>
              <a:rPr lang="en-US" b="true" sz="182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Enfoque en Optimización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9522653" y="4538402"/>
            <a:ext cx="3370984" cy="300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7"/>
              </a:lnSpc>
              <a:spcBef>
                <a:spcPct val="0"/>
              </a:spcBef>
            </a:pPr>
            <a:r>
              <a:rPr lang="en-US" b="true" sz="182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Seguridad y Cumplimiento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9522653" y="7158790"/>
            <a:ext cx="3370984" cy="300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7"/>
              </a:lnSpc>
              <a:spcBef>
                <a:spcPct val="0"/>
              </a:spcBef>
            </a:pPr>
            <a:r>
              <a:rPr lang="en-US" b="true" sz="182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Industria Automotriz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3650942" y="4538402"/>
            <a:ext cx="3370984" cy="300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7"/>
              </a:lnSpc>
              <a:spcBef>
                <a:spcPct val="0"/>
              </a:spcBef>
            </a:pPr>
            <a:r>
              <a:rPr lang="en-US" b="true" sz="182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Respuesta Ágil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3650942" y="7011153"/>
            <a:ext cx="3370984" cy="595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77"/>
              </a:lnSpc>
              <a:spcBef>
                <a:spcPct val="0"/>
              </a:spcBef>
            </a:pPr>
            <a:r>
              <a:rPr lang="en-US" b="true" sz="1828" strike="noStrike" u="none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Compromiso con Resultados</a:t>
            </a:r>
          </a:p>
        </p:txBody>
      </p:sp>
      <p:grpSp>
        <p:nvGrpSpPr>
          <p:cNvPr name="Group 69" id="69"/>
          <p:cNvGrpSpPr/>
          <p:nvPr/>
        </p:nvGrpSpPr>
        <p:grpSpPr>
          <a:xfrm rot="0">
            <a:off x="16521518" y="0"/>
            <a:ext cx="5304425" cy="4558491"/>
            <a:chOff x="0" y="0"/>
            <a:chExt cx="812800" cy="69850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F81CA"/>
            </a:solidFill>
          </p:spPr>
        </p:sp>
        <p:sp>
          <p:nvSpPr>
            <p:cNvPr name="TextBox 71" id="71"/>
            <p:cNvSpPr txBox="true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2" id="72"/>
          <p:cNvSpPr/>
          <p:nvPr/>
        </p:nvSpPr>
        <p:spPr>
          <a:xfrm flipH="false" flipV="false" rot="-5400000">
            <a:off x="7726250" y="61648"/>
            <a:ext cx="865678" cy="2701862"/>
          </a:xfrm>
          <a:custGeom>
            <a:avLst/>
            <a:gdLst/>
            <a:ahLst/>
            <a:cxnLst/>
            <a:rect r="r" b="b" t="t" l="l"/>
            <a:pathLst>
              <a:path h="2701862" w="865678">
                <a:moveTo>
                  <a:pt x="0" y="0"/>
                </a:moveTo>
                <a:lnTo>
                  <a:pt x="865678" y="0"/>
                </a:lnTo>
                <a:lnTo>
                  <a:pt x="865678" y="2701861"/>
                </a:lnTo>
                <a:lnTo>
                  <a:pt x="0" y="27018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734499" y="1944300"/>
            <a:ext cx="6920955" cy="1367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14"/>
              </a:lnSpc>
              <a:spcBef>
                <a:spcPct val="0"/>
              </a:spcBef>
            </a:pPr>
            <a:r>
              <a:rPr lang="en-US" b="true" sz="7194">
                <a:solidFill>
                  <a:srgbClr val="0F81CA"/>
                </a:solidFill>
                <a:latin typeface="Karnchang SemiCondensed Semi-Bold"/>
                <a:ea typeface="Karnchang SemiCondensed Semi-Bold"/>
                <a:cs typeface="Karnchang SemiCondensed Semi-Bold"/>
                <a:sym typeface="Karnchang SemiCondensed Semi-Bold"/>
              </a:rPr>
              <a:t>Contáctanos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734499" y="3362789"/>
            <a:ext cx="6920955" cy="1035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2"/>
              </a:lnSpc>
              <a:spcBef>
                <a:spcPct val="0"/>
              </a:spcBef>
            </a:pPr>
            <a:r>
              <a:rPr lang="en-US" sz="1973">
                <a:solidFill>
                  <a:srgbClr val="023D63"/>
                </a:solidFill>
                <a:latin typeface="Poppins"/>
                <a:ea typeface="Poppins"/>
                <a:cs typeface="Poppins"/>
                <a:sym typeface="Poppins"/>
              </a:rPr>
              <a:t>Impulsa tu automatización industrial con H&amp;J Robotics &amp; Control. Estamos listos para responder tus preguntas y colaborar en tu próximo proyecto tecnológico.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1462856" y="594544"/>
            <a:ext cx="762503" cy="1630815"/>
          </a:xfrm>
          <a:custGeom>
            <a:avLst/>
            <a:gdLst/>
            <a:ahLst/>
            <a:cxnLst/>
            <a:rect r="r" b="b" t="t" l="l"/>
            <a:pathLst>
              <a:path h="1630815" w="762503">
                <a:moveTo>
                  <a:pt x="0" y="0"/>
                </a:moveTo>
                <a:lnTo>
                  <a:pt x="762503" y="0"/>
                </a:lnTo>
                <a:lnTo>
                  <a:pt x="762503" y="1630815"/>
                </a:lnTo>
                <a:lnTo>
                  <a:pt x="0" y="16308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23452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734499" y="5143500"/>
            <a:ext cx="5299758" cy="852351"/>
            <a:chOff x="0" y="0"/>
            <a:chExt cx="1395821" cy="22448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95821" cy="224488"/>
            </a:xfrm>
            <a:custGeom>
              <a:avLst/>
              <a:gdLst/>
              <a:ahLst/>
              <a:cxnLst/>
              <a:rect r="r" b="b" t="t" l="l"/>
              <a:pathLst>
                <a:path h="224488" w="1395821">
                  <a:moveTo>
                    <a:pt x="21912" y="0"/>
                  </a:moveTo>
                  <a:lnTo>
                    <a:pt x="1373909" y="0"/>
                  </a:lnTo>
                  <a:cubicBezTo>
                    <a:pt x="1379721" y="0"/>
                    <a:pt x="1385294" y="2309"/>
                    <a:pt x="1389403" y="6418"/>
                  </a:cubicBezTo>
                  <a:cubicBezTo>
                    <a:pt x="1393513" y="10527"/>
                    <a:pt x="1395821" y="16101"/>
                    <a:pt x="1395821" y="21912"/>
                  </a:cubicBezTo>
                  <a:lnTo>
                    <a:pt x="1395821" y="202575"/>
                  </a:lnTo>
                  <a:cubicBezTo>
                    <a:pt x="1395821" y="208387"/>
                    <a:pt x="1393513" y="213960"/>
                    <a:pt x="1389403" y="218070"/>
                  </a:cubicBezTo>
                  <a:cubicBezTo>
                    <a:pt x="1385294" y="222179"/>
                    <a:pt x="1379721" y="224488"/>
                    <a:pt x="1373909" y="224488"/>
                  </a:cubicBezTo>
                  <a:lnTo>
                    <a:pt x="21912" y="224488"/>
                  </a:lnTo>
                  <a:cubicBezTo>
                    <a:pt x="16101" y="224488"/>
                    <a:pt x="10527" y="222179"/>
                    <a:pt x="6418" y="218070"/>
                  </a:cubicBezTo>
                  <a:cubicBezTo>
                    <a:pt x="2309" y="213960"/>
                    <a:pt x="0" y="208387"/>
                    <a:pt x="0" y="202575"/>
                  </a:cubicBezTo>
                  <a:lnTo>
                    <a:pt x="0" y="21912"/>
                  </a:lnTo>
                  <a:cubicBezTo>
                    <a:pt x="0" y="16101"/>
                    <a:pt x="2309" y="10527"/>
                    <a:pt x="6418" y="6418"/>
                  </a:cubicBezTo>
                  <a:cubicBezTo>
                    <a:pt x="10527" y="2309"/>
                    <a:pt x="16101" y="0"/>
                    <a:pt x="21912" y="0"/>
                  </a:cubicBezTo>
                  <a:close/>
                </a:path>
              </a:pathLst>
            </a:custGeom>
            <a:solidFill>
              <a:srgbClr val="52BB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1395821" cy="291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905430" y="8635770"/>
            <a:ext cx="480178" cy="480178"/>
            <a:chOff x="0" y="0"/>
            <a:chExt cx="640237" cy="640237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640237" cy="640237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F81CA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12059" lIns="12059" bIns="12059" rIns="12059"/>
              <a:lstStyle/>
              <a:p>
                <a:pPr algn="ctr" marL="0" indent="0" lvl="0">
                  <a:lnSpc>
                    <a:spcPts val="299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171581" y="173092"/>
              <a:ext cx="297076" cy="303526"/>
            </a:xfrm>
            <a:custGeom>
              <a:avLst/>
              <a:gdLst/>
              <a:ahLst/>
              <a:cxnLst/>
              <a:rect r="r" b="b" t="t" l="l"/>
              <a:pathLst>
                <a:path h="303526" w="297076">
                  <a:moveTo>
                    <a:pt x="0" y="0"/>
                  </a:moveTo>
                  <a:lnTo>
                    <a:pt x="297076" y="0"/>
                  </a:lnTo>
                  <a:lnTo>
                    <a:pt x="297076" y="303526"/>
                  </a:lnTo>
                  <a:lnTo>
                    <a:pt x="0" y="303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8905430" y="6253762"/>
            <a:ext cx="480178" cy="480178"/>
            <a:chOff x="0" y="0"/>
            <a:chExt cx="640237" cy="640237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640237" cy="640237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F81CA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12059" lIns="12059" bIns="12059" rIns="12059"/>
              <a:lstStyle/>
              <a:p>
                <a:pPr algn="ctr" marL="0" indent="0" lvl="0">
                  <a:lnSpc>
                    <a:spcPts val="2999"/>
                  </a:lnSpc>
                </a:pPr>
              </a:p>
            </p:txBody>
          </p:sp>
        </p:grpSp>
        <p:sp>
          <p:nvSpPr>
            <p:cNvPr name="Freeform 17" id="17"/>
            <p:cNvSpPr/>
            <p:nvPr/>
          </p:nvSpPr>
          <p:spPr>
            <a:xfrm flipH="false" flipV="false" rot="0">
              <a:off x="171581" y="255505"/>
              <a:ext cx="297076" cy="129228"/>
            </a:xfrm>
            <a:custGeom>
              <a:avLst/>
              <a:gdLst/>
              <a:ahLst/>
              <a:cxnLst/>
              <a:rect r="r" b="b" t="t" l="l"/>
              <a:pathLst>
                <a:path h="129228" w="297076">
                  <a:moveTo>
                    <a:pt x="0" y="0"/>
                  </a:moveTo>
                  <a:lnTo>
                    <a:pt x="297076" y="0"/>
                  </a:lnTo>
                  <a:lnTo>
                    <a:pt x="297076" y="129228"/>
                  </a:lnTo>
                  <a:lnTo>
                    <a:pt x="0" y="129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8905430" y="8035937"/>
            <a:ext cx="480178" cy="480178"/>
            <a:chOff x="0" y="0"/>
            <a:chExt cx="640237" cy="640237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640237" cy="640237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F81CA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12059" lIns="12059" bIns="12059" rIns="12059"/>
              <a:lstStyle/>
              <a:p>
                <a:pPr algn="ctr" marL="0" indent="0" lvl="0">
                  <a:lnSpc>
                    <a:spcPts val="299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22" id="22"/>
            <p:cNvSpPr/>
            <p:nvPr/>
          </p:nvSpPr>
          <p:spPr>
            <a:xfrm flipH="false" flipV="false" rot="0">
              <a:off x="171581" y="171581"/>
              <a:ext cx="297076" cy="297076"/>
            </a:xfrm>
            <a:custGeom>
              <a:avLst/>
              <a:gdLst/>
              <a:ahLst/>
              <a:cxnLst/>
              <a:rect r="r" b="b" t="t" l="l"/>
              <a:pathLst>
                <a:path h="297076" w="297076">
                  <a:moveTo>
                    <a:pt x="0" y="0"/>
                  </a:moveTo>
                  <a:lnTo>
                    <a:pt x="297076" y="0"/>
                  </a:lnTo>
                  <a:lnTo>
                    <a:pt x="297076" y="297076"/>
                  </a:lnTo>
                  <a:lnTo>
                    <a:pt x="0" y="297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6038306" y="-865848"/>
            <a:ext cx="4499387" cy="6637439"/>
            <a:chOff x="0" y="0"/>
            <a:chExt cx="5999183" cy="8849918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5999183" cy="7667164"/>
              <a:chOff x="0" y="0"/>
              <a:chExt cx="546542" cy="6985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546542" cy="698500"/>
              </a:xfrm>
              <a:custGeom>
                <a:avLst/>
                <a:gdLst/>
                <a:ahLst/>
                <a:cxnLst/>
                <a:rect r="r" b="b" t="t" l="l"/>
                <a:pathLst>
                  <a:path h="698500" w="546542">
                    <a:moveTo>
                      <a:pt x="546542" y="349250"/>
                    </a:moveTo>
                    <a:lnTo>
                      <a:pt x="343342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343342" y="0"/>
                    </a:lnTo>
                    <a:lnTo>
                      <a:pt x="546542" y="349250"/>
                    </a:lnTo>
                    <a:close/>
                  </a:path>
                </a:pathLst>
              </a:custGeom>
              <a:solidFill>
                <a:srgbClr val="0F81CA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114300" y="-38100"/>
                <a:ext cx="317942" cy="736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177137" y="2301700"/>
              <a:ext cx="5123662" cy="6548218"/>
              <a:chOff x="0" y="0"/>
              <a:chExt cx="546542" cy="6985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546542" cy="698500"/>
              </a:xfrm>
              <a:custGeom>
                <a:avLst/>
                <a:gdLst/>
                <a:ahLst/>
                <a:cxnLst/>
                <a:rect r="r" b="b" t="t" l="l"/>
                <a:pathLst>
                  <a:path h="698500" w="546542">
                    <a:moveTo>
                      <a:pt x="546542" y="349250"/>
                    </a:moveTo>
                    <a:lnTo>
                      <a:pt x="343342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343342" y="0"/>
                    </a:lnTo>
                    <a:lnTo>
                      <a:pt x="546542" y="349250"/>
                    </a:lnTo>
                    <a:close/>
                  </a:path>
                </a:pathLst>
              </a:custGeom>
              <a:solidFill>
                <a:srgbClr val="023D63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114300" y="-38100"/>
                <a:ext cx="317942" cy="736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Freeform 30" id="30"/>
          <p:cNvSpPr/>
          <p:nvPr/>
        </p:nvSpPr>
        <p:spPr>
          <a:xfrm flipH="false" flipV="false" rot="0">
            <a:off x="-385274" y="-5753861"/>
            <a:ext cx="7661341" cy="24516292"/>
          </a:xfrm>
          <a:custGeom>
            <a:avLst/>
            <a:gdLst/>
            <a:ahLst/>
            <a:cxnLst/>
            <a:rect r="r" b="b" t="t" l="l"/>
            <a:pathLst>
              <a:path h="24516292" w="7661341">
                <a:moveTo>
                  <a:pt x="0" y="0"/>
                </a:moveTo>
                <a:lnTo>
                  <a:pt x="7661341" y="0"/>
                </a:lnTo>
                <a:lnTo>
                  <a:pt x="7661341" y="24516292"/>
                </a:lnTo>
                <a:lnTo>
                  <a:pt x="0" y="245162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9097563" y="5328763"/>
            <a:ext cx="4637708" cy="416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b="true" sz="2460">
                <a:solidFill>
                  <a:srgbClr val="023D63"/>
                </a:solidFill>
                <a:latin typeface="Poppins Bold"/>
                <a:ea typeface="Poppins Bold"/>
                <a:cs typeface="Poppins Bold"/>
                <a:sym typeface="Poppins Bold"/>
              </a:rPr>
              <a:t>INFORMACIÓN DE CONTACTO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645749" y="6320841"/>
            <a:ext cx="2769031" cy="345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676"/>
              </a:lnSpc>
              <a:spcBef>
                <a:spcPct val="0"/>
              </a:spcBef>
            </a:pPr>
            <a:r>
              <a:rPr lang="en-US" b="true" sz="2059" strike="noStrike" u="none">
                <a:solidFill>
                  <a:srgbClr val="023D63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+1 (586) 344-2609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645749" y="8084314"/>
            <a:ext cx="4695383" cy="345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676"/>
              </a:lnSpc>
              <a:spcBef>
                <a:spcPct val="0"/>
              </a:spcBef>
            </a:pPr>
            <a:r>
              <a:rPr lang="en-US" b="true" sz="2059">
                <a:solidFill>
                  <a:srgbClr val="023D63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admin</a:t>
            </a:r>
            <a:r>
              <a:rPr lang="en-US" b="true" sz="2059" strike="noStrike" u="none">
                <a:solidFill>
                  <a:srgbClr val="023D63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@hjroboticsandcontrol.com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645749" y="8684147"/>
            <a:ext cx="5838774" cy="345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676"/>
              </a:lnSpc>
              <a:spcBef>
                <a:spcPct val="0"/>
              </a:spcBef>
            </a:pPr>
            <a:r>
              <a:rPr lang="en-US" b="true" sz="2059" strike="noStrike" u="none">
                <a:solidFill>
                  <a:srgbClr val="023D63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www.hjroboticscontrol.com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8905430" y="6846982"/>
            <a:ext cx="480178" cy="480178"/>
            <a:chOff x="0" y="0"/>
            <a:chExt cx="640237" cy="640237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640237" cy="640237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F81CA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12059" lIns="12059" bIns="12059" rIns="12059"/>
              <a:lstStyle/>
              <a:p>
                <a:pPr algn="ctr" marL="0" indent="0" lvl="0">
                  <a:lnSpc>
                    <a:spcPts val="2999"/>
                  </a:lnSpc>
                </a:pPr>
              </a:p>
            </p:txBody>
          </p:sp>
        </p:grpSp>
        <p:sp>
          <p:nvSpPr>
            <p:cNvPr name="Freeform 39" id="39"/>
            <p:cNvSpPr/>
            <p:nvPr/>
          </p:nvSpPr>
          <p:spPr>
            <a:xfrm flipH="false" flipV="false" rot="0">
              <a:off x="171581" y="255505"/>
              <a:ext cx="297076" cy="129228"/>
            </a:xfrm>
            <a:custGeom>
              <a:avLst/>
              <a:gdLst/>
              <a:ahLst/>
              <a:cxnLst/>
              <a:rect r="r" b="b" t="t" l="l"/>
              <a:pathLst>
                <a:path h="129228" w="297076">
                  <a:moveTo>
                    <a:pt x="0" y="0"/>
                  </a:moveTo>
                  <a:lnTo>
                    <a:pt x="297076" y="0"/>
                  </a:lnTo>
                  <a:lnTo>
                    <a:pt x="297076" y="129228"/>
                  </a:lnTo>
                  <a:lnTo>
                    <a:pt x="0" y="129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40" id="40"/>
          <p:cNvSpPr txBox="true"/>
          <p:nvPr/>
        </p:nvSpPr>
        <p:spPr>
          <a:xfrm rot="0">
            <a:off x="9645749" y="6914060"/>
            <a:ext cx="2769031" cy="345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676"/>
              </a:lnSpc>
              <a:spcBef>
                <a:spcPct val="0"/>
              </a:spcBef>
            </a:pPr>
            <a:r>
              <a:rPr lang="en-US" b="true" sz="2059" strike="noStrike" u="none">
                <a:solidFill>
                  <a:srgbClr val="023D63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+52 (222) 711-2023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8905430" y="7441459"/>
            <a:ext cx="480178" cy="480178"/>
            <a:chOff x="0" y="0"/>
            <a:chExt cx="640237" cy="640237"/>
          </a:xfrm>
        </p:grpSpPr>
        <p:grpSp>
          <p:nvGrpSpPr>
            <p:cNvPr name="Group 42" id="42"/>
            <p:cNvGrpSpPr/>
            <p:nvPr/>
          </p:nvGrpSpPr>
          <p:grpSpPr>
            <a:xfrm rot="0">
              <a:off x="0" y="0"/>
              <a:ext cx="640237" cy="640237"/>
              <a:chOff x="0" y="0"/>
              <a:chExt cx="812800" cy="812800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F81CA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12059" lIns="12059" bIns="12059" rIns="12059"/>
              <a:lstStyle/>
              <a:p>
                <a:pPr algn="ctr" marL="0" indent="0" lvl="0">
                  <a:lnSpc>
                    <a:spcPts val="2999"/>
                  </a:lnSpc>
                </a:pPr>
              </a:p>
            </p:txBody>
          </p:sp>
        </p:grpSp>
        <p:sp>
          <p:nvSpPr>
            <p:cNvPr name="Freeform 45" id="45"/>
            <p:cNvSpPr/>
            <p:nvPr/>
          </p:nvSpPr>
          <p:spPr>
            <a:xfrm flipH="false" flipV="false" rot="0">
              <a:off x="171581" y="255505"/>
              <a:ext cx="297076" cy="129228"/>
            </a:xfrm>
            <a:custGeom>
              <a:avLst/>
              <a:gdLst/>
              <a:ahLst/>
              <a:cxnLst/>
              <a:rect r="r" b="b" t="t" l="l"/>
              <a:pathLst>
                <a:path h="129228" w="297076">
                  <a:moveTo>
                    <a:pt x="0" y="0"/>
                  </a:moveTo>
                  <a:lnTo>
                    <a:pt x="297076" y="0"/>
                  </a:lnTo>
                  <a:lnTo>
                    <a:pt x="297076" y="129228"/>
                  </a:lnTo>
                  <a:lnTo>
                    <a:pt x="0" y="129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46" id="46"/>
          <p:cNvSpPr txBox="true"/>
          <p:nvPr/>
        </p:nvSpPr>
        <p:spPr>
          <a:xfrm rot="0">
            <a:off x="9645749" y="7508538"/>
            <a:ext cx="2769031" cy="345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676"/>
              </a:lnSpc>
              <a:spcBef>
                <a:spcPct val="0"/>
              </a:spcBef>
            </a:pPr>
            <a:r>
              <a:rPr lang="en-US" b="true" sz="2059" strike="noStrike" u="none">
                <a:solidFill>
                  <a:srgbClr val="023D63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+52 (222) 851-3395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DAHSUAMMJ_g</dc:identifier>
  <dcterms:modified xsi:type="dcterms:W3CDTF">2011-08-01T06:04:30Z</dcterms:modified>
  <cp:revision>1</cp:revision>
  <dc:title>Servicios de H&amp;J Robotics &amp; Control
</dc:title>
</cp:coreProperties>
</file>